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56" r:id="rId2"/>
    <p:sldId id="501" r:id="rId3"/>
    <p:sldId id="475" r:id="rId4"/>
    <p:sldId id="502" r:id="rId5"/>
    <p:sldId id="513" r:id="rId6"/>
    <p:sldId id="512" r:id="rId7"/>
    <p:sldId id="319" r:id="rId8"/>
    <p:sldId id="320" r:id="rId9"/>
    <p:sldId id="506" r:id="rId10"/>
    <p:sldId id="507" r:id="rId11"/>
    <p:sldId id="510" r:id="rId12"/>
    <p:sldId id="508" r:id="rId13"/>
    <p:sldId id="509" r:id="rId14"/>
    <p:sldId id="503" r:id="rId15"/>
    <p:sldId id="504" r:id="rId16"/>
    <p:sldId id="505" r:id="rId17"/>
    <p:sldId id="497" r:id="rId18"/>
    <p:sldId id="453" r:id="rId19"/>
    <p:sldId id="298" r:id="rId20"/>
    <p:sldId id="481" r:id="rId21"/>
    <p:sldId id="483" r:id="rId22"/>
    <p:sldId id="484" r:id="rId23"/>
    <p:sldId id="485" r:id="rId24"/>
    <p:sldId id="345" r:id="rId25"/>
    <p:sldId id="486" r:id="rId26"/>
    <p:sldId id="498" r:id="rId27"/>
    <p:sldId id="499" r:id="rId28"/>
    <p:sldId id="490" r:id="rId29"/>
    <p:sldId id="351" r:id="rId30"/>
    <p:sldId id="514" r:id="rId31"/>
    <p:sldId id="495" r:id="rId32"/>
    <p:sldId id="479" r:id="rId33"/>
    <p:sldId id="492" r:id="rId34"/>
    <p:sldId id="493" r:id="rId35"/>
    <p:sldId id="515" r:id="rId36"/>
    <p:sldId id="511" r:id="rId37"/>
    <p:sldId id="324" r:id="rId38"/>
    <p:sldId id="516" r:id="rId39"/>
    <p:sldId id="360" r:id="rId40"/>
    <p:sldId id="285" r:id="rId41"/>
    <p:sldId id="500" r:id="rId42"/>
    <p:sldId id="288" r:id="rId4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EF9E9C8-D7E0-4736-AF41-41FBAFE93DEB}">
          <p14:sldIdLst>
            <p14:sldId id="256"/>
            <p14:sldId id="501"/>
            <p14:sldId id="475"/>
            <p14:sldId id="502"/>
            <p14:sldId id="513"/>
            <p14:sldId id="512"/>
            <p14:sldId id="319"/>
            <p14:sldId id="320"/>
            <p14:sldId id="506"/>
            <p14:sldId id="507"/>
            <p14:sldId id="510"/>
            <p14:sldId id="508"/>
            <p14:sldId id="509"/>
            <p14:sldId id="503"/>
            <p14:sldId id="504"/>
            <p14:sldId id="505"/>
            <p14:sldId id="497"/>
            <p14:sldId id="453"/>
            <p14:sldId id="298"/>
            <p14:sldId id="481"/>
            <p14:sldId id="483"/>
            <p14:sldId id="484"/>
            <p14:sldId id="485"/>
            <p14:sldId id="345"/>
            <p14:sldId id="486"/>
            <p14:sldId id="498"/>
            <p14:sldId id="499"/>
            <p14:sldId id="490"/>
            <p14:sldId id="351"/>
            <p14:sldId id="514"/>
            <p14:sldId id="495"/>
            <p14:sldId id="479"/>
            <p14:sldId id="492"/>
            <p14:sldId id="493"/>
            <p14:sldId id="515"/>
            <p14:sldId id="511"/>
            <p14:sldId id="324"/>
            <p14:sldId id="516"/>
            <p14:sldId id="360"/>
            <p14:sldId id="285"/>
            <p14:sldId id="500"/>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71" autoAdjust="0"/>
    <p:restoredTop sz="87321" autoAdjust="0"/>
  </p:normalViewPr>
  <p:slideViewPr>
    <p:cSldViewPr snapToGrid="0">
      <p:cViewPr varScale="1">
        <p:scale>
          <a:sx n="80" d="100"/>
          <a:sy n="80" d="100"/>
        </p:scale>
        <p:origin x="562" y="38"/>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44" cy="480710"/>
          </a:xfrm>
          <a:prstGeom prst="rect">
            <a:avLst/>
          </a:prstGeom>
        </p:spPr>
        <p:txBody>
          <a:bodyPr vert="horz" lIns="93415" tIns="46708" rIns="93415" bIns="46708" rtlCol="0"/>
          <a:lstStyle>
            <a:lvl1pPr algn="l">
              <a:defRPr sz="1200"/>
            </a:lvl1pPr>
          </a:lstStyle>
          <a:p>
            <a:endParaRPr lang="en-US"/>
          </a:p>
        </p:txBody>
      </p:sp>
      <p:sp>
        <p:nvSpPr>
          <p:cNvPr id="3" name="Date Placeholder 2"/>
          <p:cNvSpPr>
            <a:spLocks noGrp="1"/>
          </p:cNvSpPr>
          <p:nvPr>
            <p:ph type="dt" sz="quarter" idx="1"/>
          </p:nvPr>
        </p:nvSpPr>
        <p:spPr>
          <a:xfrm>
            <a:off x="4143338" y="0"/>
            <a:ext cx="3170244" cy="480710"/>
          </a:xfrm>
          <a:prstGeom prst="rect">
            <a:avLst/>
          </a:prstGeom>
        </p:spPr>
        <p:txBody>
          <a:bodyPr vert="horz" lIns="93415" tIns="46708" rIns="93415" bIns="46708" rtlCol="0"/>
          <a:lstStyle>
            <a:lvl1pPr algn="r">
              <a:defRPr sz="1200"/>
            </a:lvl1pPr>
          </a:lstStyle>
          <a:p>
            <a:fld id="{40E6BA15-E163-4423-8402-457AB5128923}" type="datetimeFigureOut">
              <a:rPr lang="en-US" smtClean="0"/>
              <a:t>3/23/2020</a:t>
            </a:fld>
            <a:endParaRPr lang="en-US"/>
          </a:p>
        </p:txBody>
      </p:sp>
      <p:sp>
        <p:nvSpPr>
          <p:cNvPr id="4" name="Footer Placeholder 3"/>
          <p:cNvSpPr>
            <a:spLocks noGrp="1"/>
          </p:cNvSpPr>
          <p:nvPr>
            <p:ph type="ftr" sz="quarter" idx="2"/>
          </p:nvPr>
        </p:nvSpPr>
        <p:spPr>
          <a:xfrm>
            <a:off x="0" y="9120490"/>
            <a:ext cx="3170244" cy="480710"/>
          </a:xfrm>
          <a:prstGeom prst="rect">
            <a:avLst/>
          </a:prstGeom>
        </p:spPr>
        <p:txBody>
          <a:bodyPr vert="horz" lIns="93415" tIns="46708" rIns="93415" bIns="46708" rtlCol="0" anchor="b"/>
          <a:lstStyle>
            <a:lvl1pPr algn="l">
              <a:defRPr sz="1200"/>
            </a:lvl1pPr>
          </a:lstStyle>
          <a:p>
            <a:endParaRPr lang="en-US"/>
          </a:p>
        </p:txBody>
      </p:sp>
      <p:sp>
        <p:nvSpPr>
          <p:cNvPr id="5" name="Slide Number Placeholder 4"/>
          <p:cNvSpPr>
            <a:spLocks noGrp="1"/>
          </p:cNvSpPr>
          <p:nvPr>
            <p:ph type="sldNum" sz="quarter" idx="3"/>
          </p:nvPr>
        </p:nvSpPr>
        <p:spPr>
          <a:xfrm>
            <a:off x="4143338" y="9120490"/>
            <a:ext cx="3170244" cy="480710"/>
          </a:xfrm>
          <a:prstGeom prst="rect">
            <a:avLst/>
          </a:prstGeom>
        </p:spPr>
        <p:txBody>
          <a:bodyPr vert="horz" lIns="93415" tIns="46708" rIns="93415" bIns="46708" rtlCol="0" anchor="b"/>
          <a:lstStyle>
            <a:lvl1pPr algn="r">
              <a:defRPr sz="1200"/>
            </a:lvl1pPr>
          </a:lstStyle>
          <a:p>
            <a:fld id="{7C85E440-3C21-4465-A763-BB191D56D57D}" type="slidenum">
              <a:rPr lang="en-US" smtClean="0"/>
              <a:t>‹#›</a:t>
            </a:fld>
            <a:endParaRPr lang="en-US"/>
          </a:p>
        </p:txBody>
      </p:sp>
    </p:spTree>
    <p:extLst>
      <p:ext uri="{BB962C8B-B14F-4D97-AF65-F5344CB8AC3E}">
        <p14:creationId xmlns:p14="http://schemas.microsoft.com/office/powerpoint/2010/main" val="1460529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1" cy="481727"/>
          </a:xfrm>
          <a:prstGeom prst="rect">
            <a:avLst/>
          </a:prstGeom>
        </p:spPr>
        <p:txBody>
          <a:bodyPr vert="horz" lIns="96657" tIns="48328" rIns="96657" bIns="48328" rtlCol="0"/>
          <a:lstStyle>
            <a:lvl1pPr algn="l">
              <a:defRPr sz="1200"/>
            </a:lvl1pPr>
          </a:lstStyle>
          <a:p>
            <a:endParaRPr lang="en-US"/>
          </a:p>
        </p:txBody>
      </p:sp>
      <p:sp>
        <p:nvSpPr>
          <p:cNvPr id="3" name="Date Placeholder 2"/>
          <p:cNvSpPr>
            <a:spLocks noGrp="1"/>
          </p:cNvSpPr>
          <p:nvPr>
            <p:ph type="dt" idx="1"/>
          </p:nvPr>
        </p:nvSpPr>
        <p:spPr>
          <a:xfrm>
            <a:off x="4143587" y="1"/>
            <a:ext cx="3169921" cy="481727"/>
          </a:xfrm>
          <a:prstGeom prst="rect">
            <a:avLst/>
          </a:prstGeom>
        </p:spPr>
        <p:txBody>
          <a:bodyPr vert="horz" lIns="96657" tIns="48328" rIns="96657" bIns="48328" rtlCol="0"/>
          <a:lstStyle>
            <a:lvl1pPr algn="r">
              <a:defRPr sz="1200"/>
            </a:lvl1pPr>
          </a:lstStyle>
          <a:p>
            <a:fld id="{B4558BFC-944D-49E4-BD72-A803B8B3DEE8}" type="datetimeFigureOut">
              <a:rPr lang="en-US" smtClean="0"/>
              <a:t>3/23/2020</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7" tIns="48328" rIns="96657" bIns="48328" rtlCol="0" anchor="ctr"/>
          <a:lstStyle/>
          <a:p>
            <a:endParaRPr lang="en-US"/>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6657" tIns="48328" rIns="96657" bIns="48328"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5"/>
            <a:ext cx="3169921" cy="481726"/>
          </a:xfrm>
          <a:prstGeom prst="rect">
            <a:avLst/>
          </a:prstGeom>
        </p:spPr>
        <p:txBody>
          <a:bodyPr vert="horz" lIns="96657" tIns="48328" rIns="96657" bIns="48328"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5"/>
            <a:ext cx="3169921" cy="481726"/>
          </a:xfrm>
          <a:prstGeom prst="rect">
            <a:avLst/>
          </a:prstGeom>
        </p:spPr>
        <p:txBody>
          <a:bodyPr vert="horz" lIns="96657" tIns="48328" rIns="96657" bIns="48328" rtlCol="0" anchor="b"/>
          <a:lstStyle>
            <a:lvl1pPr algn="r">
              <a:defRPr sz="1200"/>
            </a:lvl1pPr>
          </a:lstStyle>
          <a:p>
            <a:fld id="{B90520EB-D546-4517-BC40-283B2544C91D}" type="slidenum">
              <a:rPr lang="en-US" smtClean="0"/>
              <a:t>‹#›</a:t>
            </a:fld>
            <a:endParaRPr lang="en-US"/>
          </a:p>
        </p:txBody>
      </p:sp>
    </p:spTree>
    <p:extLst>
      <p:ext uri="{BB962C8B-B14F-4D97-AF65-F5344CB8AC3E}">
        <p14:creationId xmlns:p14="http://schemas.microsoft.com/office/powerpoint/2010/main" val="2140729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avage.nps.edu/EthicalControl/license.html"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151">
              <a:defRPr/>
            </a:pPr>
            <a:r>
              <a:rPr lang="en-US" dirty="0" smtClean="0"/>
              <a:t>Distribution is unrestricted.</a:t>
            </a:r>
            <a:r>
              <a:rPr lang="en-US" baseline="0" dirty="0" smtClean="0"/>
              <a:t>  </a:t>
            </a:r>
            <a:r>
              <a:rPr lang="en-US" dirty="0" smtClean="0"/>
              <a:t>See</a:t>
            </a:r>
            <a:r>
              <a:rPr lang="en-US" baseline="0" dirty="0" smtClean="0"/>
              <a:t> </a:t>
            </a:r>
            <a:r>
              <a:rPr lang="en-US" dirty="0">
                <a:hlinkClick r:id="" action="ppaction://noaction"/>
              </a:rPr>
              <a:t>Open-Source License for Ethical Control</a:t>
            </a:r>
            <a:r>
              <a:rPr lang="en-US" dirty="0"/>
              <a:t> for</a:t>
            </a:r>
            <a:r>
              <a:rPr lang="en-US" dirty="0" smtClean="0"/>
              <a:t> details controlling this work.</a:t>
            </a:r>
            <a:endParaRPr lang="en-US" dirty="0" smtClean="0">
              <a:hlinkClick r:id="rId3"/>
            </a:endParaRPr>
          </a:p>
          <a:p>
            <a:pPr defTabSz="934151">
              <a:defRPr/>
            </a:pPr>
            <a:endParaRPr lang="en-US" dirty="0" smtClean="0">
              <a:hlinkClick r:id="rId3"/>
            </a:endParaRPr>
          </a:p>
        </p:txBody>
      </p:sp>
      <p:sp>
        <p:nvSpPr>
          <p:cNvPr id="4" name="Slide Number Placeholder 3"/>
          <p:cNvSpPr>
            <a:spLocks noGrp="1"/>
          </p:cNvSpPr>
          <p:nvPr>
            <p:ph type="sldNum" sz="quarter" idx="10"/>
          </p:nvPr>
        </p:nvSpPr>
        <p:spPr/>
        <p:txBody>
          <a:bodyPr/>
          <a:lstStyle/>
          <a:p>
            <a:fld id="{B90520EB-D546-4517-BC40-283B2544C91D}" type="slidenum">
              <a:rPr lang="en-US" smtClean="0"/>
              <a:t>1</a:t>
            </a:fld>
            <a:endParaRPr lang="en-US"/>
          </a:p>
        </p:txBody>
      </p:sp>
    </p:spTree>
    <p:extLst>
      <p:ext uri="{BB962C8B-B14F-4D97-AF65-F5344CB8AC3E}">
        <p14:creationId xmlns:p14="http://schemas.microsoft.com/office/powerpoint/2010/main" val="405524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11</a:t>
            </a:fld>
            <a:endParaRPr lang="en-US"/>
          </a:p>
        </p:txBody>
      </p:sp>
    </p:spTree>
    <p:extLst>
      <p:ext uri="{BB962C8B-B14F-4D97-AF65-F5344CB8AC3E}">
        <p14:creationId xmlns:p14="http://schemas.microsoft.com/office/powerpoint/2010/main" val="4876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12</a:t>
            </a:fld>
            <a:endParaRPr lang="en-US"/>
          </a:p>
        </p:txBody>
      </p:sp>
    </p:spTree>
    <p:extLst>
      <p:ext uri="{BB962C8B-B14F-4D97-AF65-F5344CB8AC3E}">
        <p14:creationId xmlns:p14="http://schemas.microsoft.com/office/powerpoint/2010/main" val="41424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13</a:t>
            </a:fld>
            <a:endParaRPr lang="en-US"/>
          </a:p>
        </p:txBody>
      </p:sp>
    </p:spTree>
    <p:extLst>
      <p:ext uri="{BB962C8B-B14F-4D97-AF65-F5344CB8AC3E}">
        <p14:creationId xmlns:p14="http://schemas.microsoft.com/office/powerpoint/2010/main" val="3989755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14</a:t>
            </a:fld>
            <a:endParaRPr lang="en-US"/>
          </a:p>
        </p:txBody>
      </p:sp>
    </p:spTree>
    <p:extLst>
      <p:ext uri="{BB962C8B-B14F-4D97-AF65-F5344CB8AC3E}">
        <p14:creationId xmlns:p14="http://schemas.microsoft.com/office/powerpoint/2010/main" val="2784613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15</a:t>
            </a:fld>
            <a:endParaRPr lang="en-US"/>
          </a:p>
        </p:txBody>
      </p:sp>
    </p:spTree>
    <p:extLst>
      <p:ext uri="{BB962C8B-B14F-4D97-AF65-F5344CB8AC3E}">
        <p14:creationId xmlns:p14="http://schemas.microsoft.com/office/powerpoint/2010/main" val="383930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64FB17-C6C1-4FCC-9A1A-FCF5A5AE1658}" type="slidenum">
              <a:rPr lang="en-US" smtClean="0"/>
              <a:pPr/>
              <a:t>16</a:t>
            </a:fld>
            <a:endParaRPr lang="en-US"/>
          </a:p>
        </p:txBody>
      </p:sp>
    </p:spTree>
    <p:extLst>
      <p:ext uri="{BB962C8B-B14F-4D97-AF65-F5344CB8AC3E}">
        <p14:creationId xmlns:p14="http://schemas.microsoft.com/office/powerpoint/2010/main" val="1571403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64FB17-C6C1-4FCC-9A1A-FCF5A5AE1658}" type="slidenum">
              <a:rPr lang="en-US" smtClean="0"/>
              <a:pPr/>
              <a:t>17</a:t>
            </a:fld>
            <a:endParaRPr lang="en-US"/>
          </a:p>
        </p:txBody>
      </p:sp>
    </p:spTree>
    <p:extLst>
      <p:ext uri="{BB962C8B-B14F-4D97-AF65-F5344CB8AC3E}">
        <p14:creationId xmlns:p14="http://schemas.microsoft.com/office/powerpoint/2010/main" val="2946944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18</a:t>
            </a:fld>
            <a:endParaRPr lang="en-US"/>
          </a:p>
        </p:txBody>
      </p:sp>
    </p:spTree>
    <p:extLst>
      <p:ext uri="{BB962C8B-B14F-4D97-AF65-F5344CB8AC3E}">
        <p14:creationId xmlns:p14="http://schemas.microsoft.com/office/powerpoint/2010/main" val="2422768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19</a:t>
            </a:fld>
            <a:endParaRPr lang="en-US"/>
          </a:p>
        </p:txBody>
      </p:sp>
    </p:spTree>
    <p:extLst>
      <p:ext uri="{BB962C8B-B14F-4D97-AF65-F5344CB8AC3E}">
        <p14:creationId xmlns:p14="http://schemas.microsoft.com/office/powerpoint/2010/main" val="3396169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20</a:t>
            </a:fld>
            <a:endParaRPr lang="en-US"/>
          </a:p>
        </p:txBody>
      </p:sp>
    </p:spTree>
    <p:extLst>
      <p:ext uri="{BB962C8B-B14F-4D97-AF65-F5344CB8AC3E}">
        <p14:creationId xmlns:p14="http://schemas.microsoft.com/office/powerpoint/2010/main" val="1783768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3</a:t>
            </a:fld>
            <a:endParaRPr lang="en-US"/>
          </a:p>
        </p:txBody>
      </p:sp>
    </p:spTree>
    <p:extLst>
      <p:ext uri="{BB962C8B-B14F-4D97-AF65-F5344CB8AC3E}">
        <p14:creationId xmlns:p14="http://schemas.microsoft.com/office/powerpoint/2010/main" val="4248071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21</a:t>
            </a:fld>
            <a:endParaRPr lang="en-US"/>
          </a:p>
        </p:txBody>
      </p:sp>
    </p:spTree>
    <p:extLst>
      <p:ext uri="{BB962C8B-B14F-4D97-AF65-F5344CB8AC3E}">
        <p14:creationId xmlns:p14="http://schemas.microsoft.com/office/powerpoint/2010/main" val="1332435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22</a:t>
            </a:fld>
            <a:endParaRPr lang="en-US"/>
          </a:p>
        </p:txBody>
      </p:sp>
    </p:spTree>
    <p:extLst>
      <p:ext uri="{BB962C8B-B14F-4D97-AF65-F5344CB8AC3E}">
        <p14:creationId xmlns:p14="http://schemas.microsoft.com/office/powerpoint/2010/main" val="2252681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23</a:t>
            </a:fld>
            <a:endParaRPr lang="en-US"/>
          </a:p>
        </p:txBody>
      </p:sp>
    </p:spTree>
    <p:extLst>
      <p:ext uri="{BB962C8B-B14F-4D97-AF65-F5344CB8AC3E}">
        <p14:creationId xmlns:p14="http://schemas.microsoft.com/office/powerpoint/2010/main" val="3689517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24</a:t>
            </a:fld>
            <a:endParaRPr lang="en-US"/>
          </a:p>
        </p:txBody>
      </p:sp>
    </p:spTree>
    <p:extLst>
      <p:ext uri="{BB962C8B-B14F-4D97-AF65-F5344CB8AC3E}">
        <p14:creationId xmlns:p14="http://schemas.microsoft.com/office/powerpoint/2010/main" val="3875284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25</a:t>
            </a:fld>
            <a:endParaRPr lang="en-US"/>
          </a:p>
        </p:txBody>
      </p:sp>
    </p:spTree>
    <p:extLst>
      <p:ext uri="{BB962C8B-B14F-4D97-AF65-F5344CB8AC3E}">
        <p14:creationId xmlns:p14="http://schemas.microsoft.com/office/powerpoint/2010/main" val="2628552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26</a:t>
            </a:fld>
            <a:endParaRPr lang="en-US"/>
          </a:p>
        </p:txBody>
      </p:sp>
    </p:spTree>
    <p:extLst>
      <p:ext uri="{BB962C8B-B14F-4D97-AF65-F5344CB8AC3E}">
        <p14:creationId xmlns:p14="http://schemas.microsoft.com/office/powerpoint/2010/main" val="1201282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27</a:t>
            </a:fld>
            <a:endParaRPr lang="en-US"/>
          </a:p>
        </p:txBody>
      </p:sp>
    </p:spTree>
    <p:extLst>
      <p:ext uri="{BB962C8B-B14F-4D97-AF65-F5344CB8AC3E}">
        <p14:creationId xmlns:p14="http://schemas.microsoft.com/office/powerpoint/2010/main" val="3641067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28</a:t>
            </a:fld>
            <a:endParaRPr lang="en-US"/>
          </a:p>
        </p:txBody>
      </p:sp>
    </p:spTree>
    <p:extLst>
      <p:ext uri="{BB962C8B-B14F-4D97-AF65-F5344CB8AC3E}">
        <p14:creationId xmlns:p14="http://schemas.microsoft.com/office/powerpoint/2010/main" val="497747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64FB17-C6C1-4FCC-9A1A-FCF5A5AE1658}" type="slidenum">
              <a:rPr lang="en-US" smtClean="0"/>
              <a:pPr/>
              <a:t>29</a:t>
            </a:fld>
            <a:endParaRPr lang="en-US"/>
          </a:p>
        </p:txBody>
      </p:sp>
    </p:spTree>
    <p:extLst>
      <p:ext uri="{BB962C8B-B14F-4D97-AF65-F5344CB8AC3E}">
        <p14:creationId xmlns:p14="http://schemas.microsoft.com/office/powerpoint/2010/main" val="41580649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30</a:t>
            </a:fld>
            <a:endParaRPr lang="en-US"/>
          </a:p>
        </p:txBody>
      </p:sp>
    </p:spTree>
    <p:extLst>
      <p:ext uri="{BB962C8B-B14F-4D97-AF65-F5344CB8AC3E}">
        <p14:creationId xmlns:p14="http://schemas.microsoft.com/office/powerpoint/2010/main" val="2160474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https://ieeexplore.ieee.org/document/8265218 </a:t>
            </a:r>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4</a:t>
            </a:fld>
            <a:endParaRPr lang="en-US"/>
          </a:p>
        </p:txBody>
      </p:sp>
    </p:spTree>
    <p:extLst>
      <p:ext uri="{BB962C8B-B14F-4D97-AF65-F5344CB8AC3E}">
        <p14:creationId xmlns:p14="http://schemas.microsoft.com/office/powerpoint/2010/main" val="7005885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31</a:t>
            </a:fld>
            <a:endParaRPr lang="en-US"/>
          </a:p>
        </p:txBody>
      </p:sp>
    </p:spTree>
    <p:extLst>
      <p:ext uri="{BB962C8B-B14F-4D97-AF65-F5344CB8AC3E}">
        <p14:creationId xmlns:p14="http://schemas.microsoft.com/office/powerpoint/2010/main" val="1353403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32</a:t>
            </a:fld>
            <a:endParaRPr lang="en-US"/>
          </a:p>
        </p:txBody>
      </p:sp>
    </p:spTree>
    <p:extLst>
      <p:ext uri="{BB962C8B-B14F-4D97-AF65-F5344CB8AC3E}">
        <p14:creationId xmlns:p14="http://schemas.microsoft.com/office/powerpoint/2010/main" val="20273923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33</a:t>
            </a:fld>
            <a:endParaRPr lang="en-US"/>
          </a:p>
        </p:txBody>
      </p:sp>
    </p:spTree>
    <p:extLst>
      <p:ext uri="{BB962C8B-B14F-4D97-AF65-F5344CB8AC3E}">
        <p14:creationId xmlns:p14="http://schemas.microsoft.com/office/powerpoint/2010/main" val="121001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34</a:t>
            </a:fld>
            <a:endParaRPr lang="en-US"/>
          </a:p>
        </p:txBody>
      </p:sp>
    </p:spTree>
    <p:extLst>
      <p:ext uri="{BB962C8B-B14F-4D97-AF65-F5344CB8AC3E}">
        <p14:creationId xmlns:p14="http://schemas.microsoft.com/office/powerpoint/2010/main" val="2229272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35</a:t>
            </a:fld>
            <a:endParaRPr lang="en-US"/>
          </a:p>
        </p:txBody>
      </p:sp>
    </p:spTree>
    <p:extLst>
      <p:ext uri="{BB962C8B-B14F-4D97-AF65-F5344CB8AC3E}">
        <p14:creationId xmlns:p14="http://schemas.microsoft.com/office/powerpoint/2010/main" val="453289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[Emphasis</a:t>
            </a:r>
            <a:r>
              <a:rPr lang="en-US" baseline="0" dirty="0" smtClean="0"/>
              <a:t> added]. </a:t>
            </a:r>
            <a:r>
              <a:rPr lang="en-US" dirty="0" smtClean="0"/>
              <a:t>Force structure debates typically occur each spring</a:t>
            </a:r>
            <a:r>
              <a:rPr lang="en-US" dirty="0"/>
              <a:t>.</a:t>
            </a:r>
            <a:endParaRPr lang="en-US" dirty="0" smtClean="0"/>
          </a:p>
        </p:txBody>
      </p:sp>
      <p:sp>
        <p:nvSpPr>
          <p:cNvPr id="4" name="Slide Number Placeholder 3"/>
          <p:cNvSpPr>
            <a:spLocks noGrp="1"/>
          </p:cNvSpPr>
          <p:nvPr>
            <p:ph type="sldNum" sz="quarter" idx="10"/>
          </p:nvPr>
        </p:nvSpPr>
        <p:spPr/>
        <p:txBody>
          <a:bodyPr/>
          <a:lstStyle/>
          <a:p>
            <a:fld id="{B90520EB-D546-4517-BC40-283B2544C91D}" type="slidenum">
              <a:rPr lang="en-US" smtClean="0"/>
              <a:t>36</a:t>
            </a:fld>
            <a:endParaRPr lang="en-US"/>
          </a:p>
        </p:txBody>
      </p:sp>
    </p:spTree>
    <p:extLst>
      <p:ext uri="{BB962C8B-B14F-4D97-AF65-F5344CB8AC3E}">
        <p14:creationId xmlns:p14="http://schemas.microsoft.com/office/powerpoint/2010/main" val="2687885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Laws of Armed Conflict (LOAC) are also referred to as International</a:t>
            </a:r>
            <a:r>
              <a:rPr lang="en-US" baseline="0" dirty="0" smtClean="0"/>
              <a:t> H</a:t>
            </a:r>
            <a:r>
              <a:rPr lang="en-US" dirty="0" smtClean="0"/>
              <a:t>umanitarian</a:t>
            </a:r>
            <a:r>
              <a:rPr lang="en-US" baseline="0" dirty="0" smtClean="0"/>
              <a:t> L</a:t>
            </a:r>
            <a:r>
              <a:rPr lang="en-US" dirty="0" smtClean="0"/>
              <a:t>aw (IHL).</a:t>
            </a:r>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37</a:t>
            </a:fld>
            <a:endParaRPr lang="en-US"/>
          </a:p>
        </p:txBody>
      </p:sp>
    </p:spTree>
    <p:extLst>
      <p:ext uri="{BB962C8B-B14F-4D97-AF65-F5344CB8AC3E}">
        <p14:creationId xmlns:p14="http://schemas.microsoft.com/office/powerpoint/2010/main" val="3311929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38</a:t>
            </a:fld>
            <a:endParaRPr lang="en-US"/>
          </a:p>
        </p:txBody>
      </p:sp>
    </p:spTree>
    <p:extLst>
      <p:ext uri="{BB962C8B-B14F-4D97-AF65-F5344CB8AC3E}">
        <p14:creationId xmlns:p14="http://schemas.microsoft.com/office/powerpoint/2010/main" val="5069384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39</a:t>
            </a:fld>
            <a:endParaRPr lang="en-US"/>
          </a:p>
        </p:txBody>
      </p:sp>
    </p:spTree>
    <p:extLst>
      <p:ext uri="{BB962C8B-B14F-4D97-AF65-F5344CB8AC3E}">
        <p14:creationId xmlns:p14="http://schemas.microsoft.com/office/powerpoint/2010/main" val="1207859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C061B97-FC62-4933-AA89-3AC1A96B8F7A}" type="slidenum">
              <a:rPr lang="en-US" smtClean="0"/>
              <a:pPr/>
              <a:t>40</a:t>
            </a:fld>
            <a:endParaRPr lang="en-US" dirty="0"/>
          </a:p>
        </p:txBody>
      </p:sp>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r>
              <a:rPr lang="en-US" dirty="0" smtClean="0"/>
              <a:t>Questions and feedback are always welcome.</a:t>
            </a:r>
            <a:r>
              <a:rPr lang="en-US" baseline="0" dirty="0" smtClean="0"/>
              <a:t>  Thanks for considering the possibilities.</a:t>
            </a:r>
            <a:endParaRPr lang="en-US" dirty="0"/>
          </a:p>
        </p:txBody>
      </p:sp>
    </p:spTree>
    <p:extLst>
      <p:ext uri="{BB962C8B-B14F-4D97-AF65-F5344CB8AC3E}">
        <p14:creationId xmlns:p14="http://schemas.microsoft.com/office/powerpoint/2010/main" val="951549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5</a:t>
            </a:fld>
            <a:endParaRPr lang="en-US"/>
          </a:p>
        </p:txBody>
      </p:sp>
    </p:spTree>
    <p:extLst>
      <p:ext uri="{BB962C8B-B14F-4D97-AF65-F5344CB8AC3E}">
        <p14:creationId xmlns:p14="http://schemas.microsoft.com/office/powerpoint/2010/main" val="2902318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C061B97-FC62-4933-AA89-3AC1A96B8F7A}" type="slidenum">
              <a:rPr lang="en-US" smtClean="0"/>
              <a:pPr/>
              <a:t>41</a:t>
            </a:fld>
            <a:endParaRPr lang="en-US" dirty="0"/>
          </a:p>
        </p:txBody>
      </p:sp>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r>
              <a:rPr lang="en-US" dirty="0" smtClean="0"/>
              <a:t>Questions and feedback are always welcome.</a:t>
            </a:r>
            <a:r>
              <a:rPr lang="en-US" baseline="0" dirty="0" smtClean="0"/>
              <a:t>  Thanks for considering the possibilities.</a:t>
            </a:r>
            <a:endParaRPr lang="en-US" dirty="0"/>
          </a:p>
        </p:txBody>
      </p:sp>
    </p:spTree>
    <p:extLst>
      <p:ext uri="{BB962C8B-B14F-4D97-AF65-F5344CB8AC3E}">
        <p14:creationId xmlns:p14="http://schemas.microsoft.com/office/powerpoint/2010/main" val="13527448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42</a:t>
            </a:fld>
            <a:endParaRPr lang="en-US"/>
          </a:p>
        </p:txBody>
      </p:sp>
    </p:spTree>
    <p:extLst>
      <p:ext uri="{BB962C8B-B14F-4D97-AF65-F5344CB8AC3E}">
        <p14:creationId xmlns:p14="http://schemas.microsoft.com/office/powerpoint/2010/main" val="2235754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6</a:t>
            </a:fld>
            <a:endParaRPr lang="en-US"/>
          </a:p>
        </p:txBody>
      </p:sp>
    </p:spTree>
    <p:extLst>
      <p:ext uri="{BB962C8B-B14F-4D97-AF65-F5344CB8AC3E}">
        <p14:creationId xmlns:p14="http://schemas.microsoft.com/office/powerpoint/2010/main" val="1696208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64FB17-C6C1-4FCC-9A1A-FCF5A5AE1658}" type="slidenum">
              <a:rPr lang="en-US" smtClean="0"/>
              <a:pPr/>
              <a:t>7</a:t>
            </a:fld>
            <a:endParaRPr lang="en-US"/>
          </a:p>
        </p:txBody>
      </p:sp>
    </p:spTree>
    <p:extLst>
      <p:ext uri="{BB962C8B-B14F-4D97-AF65-F5344CB8AC3E}">
        <p14:creationId xmlns:p14="http://schemas.microsoft.com/office/powerpoint/2010/main" val="3375850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64FB17-C6C1-4FCC-9A1A-FCF5A5AE1658}" type="slidenum">
              <a:rPr lang="en-US" smtClean="0"/>
              <a:pPr/>
              <a:t>8</a:t>
            </a:fld>
            <a:endParaRPr lang="en-US"/>
          </a:p>
        </p:txBody>
      </p:sp>
    </p:spTree>
    <p:extLst>
      <p:ext uri="{BB962C8B-B14F-4D97-AF65-F5344CB8AC3E}">
        <p14:creationId xmlns:p14="http://schemas.microsoft.com/office/powerpoint/2010/main" val="2591459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9</a:t>
            </a:fld>
            <a:endParaRPr lang="en-US"/>
          </a:p>
        </p:txBody>
      </p:sp>
    </p:spTree>
    <p:extLst>
      <p:ext uri="{BB962C8B-B14F-4D97-AF65-F5344CB8AC3E}">
        <p14:creationId xmlns:p14="http://schemas.microsoft.com/office/powerpoint/2010/main" val="1242066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10</a:t>
            </a:fld>
            <a:endParaRPr lang="en-US"/>
          </a:p>
        </p:txBody>
      </p:sp>
    </p:spTree>
    <p:extLst>
      <p:ext uri="{BB962C8B-B14F-4D97-AF65-F5344CB8AC3E}">
        <p14:creationId xmlns:p14="http://schemas.microsoft.com/office/powerpoint/2010/main" val="3363806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BB8323C-D51E-4069-925A-BF7D5A679976}" type="datetimeFigureOut">
              <a:rPr lang="en-US" smtClean="0"/>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593125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B8323C-D51E-4069-925A-BF7D5A679976}" type="datetimeFigureOut">
              <a:rPr lang="en-US" smtClean="0"/>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397971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B8323C-D51E-4069-925A-BF7D5A679976}" type="datetimeFigureOut">
              <a:rPr lang="en-US" smtClean="0"/>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2120687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B8323C-D51E-4069-925A-BF7D5A679976}" type="datetimeFigureOut">
              <a:rPr lang="en-US" smtClean="0"/>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32464385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BB8323C-D51E-4069-925A-BF7D5A679976}" type="datetimeFigureOut">
              <a:rPr lang="en-US" smtClean="0"/>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1677900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B8323C-D51E-4069-925A-BF7D5A679976}" type="datetimeFigureOut">
              <a:rPr lang="en-US" smtClean="0"/>
              <a:t>3/23/2020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100004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BB8323C-D51E-4069-925A-BF7D5A679976}" type="datetimeFigureOut">
              <a:rPr lang="en-US" smtClean="0"/>
              <a:t>3/23/2020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699519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BB8323C-D51E-4069-925A-BF7D5A679976}" type="datetimeFigureOut">
              <a:rPr lang="en-US" smtClean="0"/>
              <a:t>3/23/2020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264251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B8323C-D51E-4069-925A-BF7D5A679976}" type="datetimeFigureOut">
              <a:rPr lang="en-US" smtClean="0"/>
              <a:t>3/23/2020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893193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BB8323C-D51E-4069-925A-BF7D5A679976}" type="datetimeFigureOut">
              <a:rPr lang="en-US" smtClean="0"/>
              <a:t>3/23/2020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929992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BB8323C-D51E-4069-925A-BF7D5A679976}" type="datetimeFigureOut">
              <a:rPr lang="en-US" smtClean="0"/>
              <a:t>3/23/2020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210236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B8323C-D51E-4069-925A-BF7D5A679976}" type="datetimeFigureOut">
              <a:rPr lang="en-US" smtClean="0"/>
              <a:t>3/23/2020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1A39DF-61A9-4ACA-B734-536BAC9BE44A}" type="slidenum">
              <a:rPr lang="en-US" smtClean="0"/>
              <a:t>‹#›</a:t>
            </a:fld>
            <a:endParaRPr lang="en-US"/>
          </a:p>
        </p:txBody>
      </p:sp>
    </p:spTree>
    <p:extLst>
      <p:ext uri="{BB962C8B-B14F-4D97-AF65-F5344CB8AC3E}">
        <p14:creationId xmlns:p14="http://schemas.microsoft.com/office/powerpoint/2010/main" val="2393447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John_Boyd_(military_strategist)" TargetMode="External"/><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hyperlink" Target="https://archive.org/details/boyd00robe" TargetMode="External"/><Relationship Id="rId4" Type="http://schemas.openxmlformats.org/officeDocument/2006/relationships/hyperlink" Target="https://en.wikipedia.org/wiki/OODA_loop"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OODA_loop"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en.wikipedia.org/wiki/Semantic_Web_Stack"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gitlab.nps.edu/Savage/EthicalControl/blob/master/ontologies/MissionExecutionOntology.tt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hyperlink" Target="https://gitlab.nps.edu/Savage/EthicalControl/blob/master/ontologies/MissionExecutionOntology.tt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gitlab.nps.edu/Savage/EthicalControl/blob/master/missions/avcl/SailorOverboard.xml"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hyperlink" Target="https://gitlab.nps.edu/Savage/EthicalControl/blob/master/queries/MissionQuery_01_GoalBranches.rq"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gitlab.nps.edu/Savage/EthicalControl/blob/master/queries/SailorOverboardConverted.MissionQuery_01_GoalBranches" TargetMode="External"/><Relationship Id="rId7"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s://gitlab.nps.edu/Savage/EthicalControl/blob/master/queries/SailorOverboardConverted.MissionQuery_02_InitialGoal.rq.txt" TargetMode="External"/><Relationship Id="rId5" Type="http://schemas.openxmlformats.org/officeDocument/2006/relationships/hyperlink" Target="https://gitlab.nps.edu/Savage/EthicalControl/blob/master/queries/SailorOverboardConverted.MissionGoalsQuery_01.rq.txt" TargetMode="External"/><Relationship Id="rId4" Type="http://schemas.openxmlformats.org/officeDocument/2006/relationships/hyperlink" Target="https://gitlab.nps.edu/Savage/EthicalControl/blob/master/queries/SailorOverboardConverted.MissionQuery_01_GoalBranches.rq.tx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avage.nps.edu/EthicalContro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en.wikipedia.org/wiki/Quantum_computing" TargetMode="External"/><Relationship Id="rId5" Type="http://schemas.openxmlformats.org/officeDocument/2006/relationships/hyperlink" Target="https://en.wikipedia.org/wiki/Identification_friend_or_foe" TargetMode="External"/><Relationship Id="rId4" Type="http://schemas.openxmlformats.org/officeDocument/2006/relationships/hyperlink" Target="https://en.wikipedia.org/wiki/Data_mining"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us2ts.org/program-hybrid-ai"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hyperlink" Target="https://ethicsinaction.ieee.org/"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hyperlink" Target="https://ethicsinaction.ieee.or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tandards.ieee.org/develop/project/7007.html" TargetMode="External"/><Relationship Id="rId4" Type="http://schemas.openxmlformats.org/officeDocument/2006/relationships/hyperlink" Target="http://standards.ieee.org/develop/project/7007.html?utm_medium=undefined&amp;utm_source=undefined&amp;utm_campaign=undefined&amp;utm_content=undefined&amp;utm_term=undefined"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seapowermagazine.org/navy-requests-information-for-unmanned-maritime-autonomy-architecture/"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www.navysbir.com/n20_1/N201-059.htm" TargetMode="External"/><Relationship Id="rId4" Type="http://schemas.openxmlformats.org/officeDocument/2006/relationships/hyperlink" Target="https://www.navsea.navy.mil/Portals/103/Documents/Exhibits/SNA2019/UnmannedMaritimeSys-Small.pdf"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news.usni.org/2020/02/03/secnav-modly-path-to-355-ships-will-rely-on-new-classes-of-warship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Rules_of_engagement" TargetMode="External"/><Relationship Id="rId7"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gitlab.nps.edu/Savage/EthicalControl/raw/master/documents/presentations/EthicalMissionTaskingExecutionForMaritimeRobots.2016July14.pdf?inline=false" TargetMode="External"/><Relationship Id="rId5" Type="http://schemas.openxmlformats.org/officeDocument/2006/relationships/hyperlink" Target="https://gitlab.nps.edu/Savage/EthicalControl/tree/master/documents/presentations" TargetMode="External"/><Relationship Id="rId4" Type="http://schemas.openxmlformats.org/officeDocument/2006/relationships/hyperlink" Target="https://en.wikipedia.org/wiki/International_humanitarian_law"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ieeexplore.ieee.org/document/8265218"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lab.nps.edu/Savage/EthicalControl/raw/master/documents/papers/EthicalMissionDefinitionIeeeJoePaper08265218.pdf?inline=false"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mailto:brutzman@nps.edu"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hyperlink" Target="http://faculty.nps.edu/brutzman"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mailto:clblais@nps.edu"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slide" Target="slide7.xml"/><Relationship Id="rId4" Type="http://schemas.openxmlformats.org/officeDocument/2006/relationships/hyperlink" Target="https://nps.edu/faculty-profiles?p_p_id=facultycv&amp;p_p_lifecycle=0&amp;p_p_state=normal&amp;p_p_mode=view&amp;_facultycv_mvcPath=%2Fhtml%2Fdetails.jsp&amp;_facultycv_backURL=https%3A%2F%2Fnps.edu%2Ffaculty-profiles%3Fp_p_id%3Dfacultycv%26p_p_lifecycle%3D0%26p_p_state%3Dnormal%26p_p_mode%3Dview&amp;_facultycv_username=clblai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usni.org/press/books/fleet-tactics-and-naval-operations-third-edi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hyperlink" Target="https://my.nps.edu/-/in-memorium-legendary-strategist-and-fleet-tactics-author-wayne-p-hughes" TargetMode="Externa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hyperlink" Target="https://www.paulscharre.com/army-of-no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s://savage.nps.edu/Savage/AuvWorkbench/AVCL/AVCL.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6170" y="465995"/>
            <a:ext cx="11205555" cy="2546445"/>
          </a:xfrm>
        </p:spPr>
        <p:txBody>
          <a:bodyPr>
            <a:normAutofit fontScale="90000"/>
          </a:bodyPr>
          <a:lstStyle/>
          <a:p>
            <a:r>
              <a:rPr lang="en-US" sz="6200" dirty="0" smtClean="0"/>
              <a:t>Ethical Control of Unmanned Systems</a:t>
            </a:r>
            <a:r>
              <a:rPr lang="en-US" sz="4400" dirty="0" smtClean="0"/>
              <a:t/>
            </a:r>
            <a:br>
              <a:rPr lang="en-US" sz="4400" dirty="0" smtClean="0"/>
            </a:br>
            <a:r>
              <a:rPr lang="en-US" sz="4000" dirty="0"/>
              <a:t/>
            </a:r>
            <a:br>
              <a:rPr lang="en-US" sz="4000" dirty="0"/>
            </a:br>
            <a:r>
              <a:rPr lang="en-US" sz="4200" dirty="0" smtClean="0"/>
              <a:t>Mission Design and Semantic Web Exemplars for</a:t>
            </a:r>
            <a:br>
              <a:rPr lang="en-US" sz="4200" dirty="0" smtClean="0"/>
            </a:br>
            <a:r>
              <a:rPr lang="en-US" sz="4200" dirty="0" smtClean="0"/>
              <a:t>Human Supervision of Lethal/Lifesaving Autonomy</a:t>
            </a:r>
            <a:endParaRPr lang="en-US" sz="4200" dirty="0"/>
          </a:p>
        </p:txBody>
      </p:sp>
      <p:sp>
        <p:nvSpPr>
          <p:cNvPr id="3" name="Subtitle 2"/>
          <p:cNvSpPr>
            <a:spLocks noGrp="1"/>
          </p:cNvSpPr>
          <p:nvPr>
            <p:ph type="subTitle" idx="1"/>
          </p:nvPr>
        </p:nvSpPr>
        <p:spPr>
          <a:xfrm>
            <a:off x="738188" y="3695700"/>
            <a:ext cx="10739437" cy="2948939"/>
          </a:xfrm>
        </p:spPr>
        <p:txBody>
          <a:bodyPr>
            <a:normAutofit fontScale="92500"/>
          </a:bodyPr>
          <a:lstStyle/>
          <a:p>
            <a:r>
              <a:rPr lang="en-US" sz="3500" dirty="0" smtClean="0"/>
              <a:t>Don Brutzman and Curt Blais, Naval Postgraduate School (NPS)</a:t>
            </a:r>
          </a:p>
          <a:p>
            <a:endParaRPr lang="en-US" sz="3500" dirty="0"/>
          </a:p>
          <a:p>
            <a:r>
              <a:rPr lang="en-US" sz="2800" dirty="0" smtClean="0"/>
              <a:t>Unmanned Vehicle and Autonomous Systems (UVAS)</a:t>
            </a:r>
            <a:endParaRPr lang="en-US" sz="2800" dirty="0" smtClean="0"/>
          </a:p>
          <a:p>
            <a:r>
              <a:rPr lang="en-US" sz="2800" dirty="0" smtClean="0"/>
              <a:t>Naval Working Group Meeting</a:t>
            </a:r>
            <a:endParaRPr lang="en-US" sz="2800" dirty="0" smtClean="0"/>
          </a:p>
          <a:p>
            <a:endParaRPr lang="en-US" sz="1300" dirty="0" smtClean="0"/>
          </a:p>
          <a:p>
            <a:r>
              <a:rPr lang="en-US" dirty="0" smtClean="0"/>
              <a:t>25 </a:t>
            </a:r>
            <a:r>
              <a:rPr lang="en-US" dirty="0" smtClean="0"/>
              <a:t>March 2020</a:t>
            </a:r>
            <a:endParaRPr lang="en-US" dirty="0"/>
          </a:p>
        </p:txBody>
      </p:sp>
    </p:spTree>
    <p:extLst>
      <p:ext uri="{BB962C8B-B14F-4D97-AF65-F5344CB8AC3E}">
        <p14:creationId xmlns:p14="http://schemas.microsoft.com/office/powerpoint/2010/main" val="10403720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Wrong question, right question </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Wrong question to ask first when planning a tactical operation:</a:t>
            </a:r>
          </a:p>
          <a:p>
            <a:r>
              <a:rPr lang="en-US" dirty="0" smtClean="0"/>
              <a:t>“What are my </a:t>
            </a:r>
            <a:r>
              <a:rPr lang="en-US" i="1" dirty="0" smtClean="0"/>
              <a:t>robots</a:t>
            </a:r>
            <a:r>
              <a:rPr lang="en-US" dirty="0" smtClean="0"/>
              <a:t> doing out there?”</a:t>
            </a:r>
          </a:p>
          <a:p>
            <a:pPr marL="0" indent="0">
              <a:buNone/>
            </a:pPr>
            <a:endParaRPr lang="en-US" dirty="0" smtClean="0"/>
          </a:p>
          <a:p>
            <a:pPr marL="0" indent="0">
              <a:buNone/>
            </a:pPr>
            <a:r>
              <a:rPr lang="en-US" dirty="0" smtClean="0"/>
              <a:t>Right question </a:t>
            </a:r>
            <a:r>
              <a:rPr lang="en-US" dirty="0"/>
              <a:t>to ask first when planning a tactical operation:</a:t>
            </a:r>
          </a:p>
          <a:p>
            <a:r>
              <a:rPr lang="en-US" dirty="0"/>
              <a:t>“What </a:t>
            </a:r>
            <a:r>
              <a:rPr lang="en-US" dirty="0" smtClean="0"/>
              <a:t>is </a:t>
            </a:r>
            <a:r>
              <a:rPr lang="en-US" dirty="0"/>
              <a:t>my </a:t>
            </a:r>
            <a:r>
              <a:rPr lang="en-US" i="1" dirty="0" smtClean="0"/>
              <a:t>human-robot team </a:t>
            </a:r>
            <a:r>
              <a:rPr lang="en-US" dirty="0"/>
              <a:t>doing out there</a:t>
            </a:r>
            <a:r>
              <a:rPr lang="en-US" dirty="0" smtClean="0"/>
              <a:t>?”</a:t>
            </a:r>
          </a:p>
          <a:p>
            <a:endParaRPr lang="en-US" dirty="0"/>
          </a:p>
          <a:p>
            <a:pPr marL="0" indent="0">
              <a:buNone/>
            </a:pPr>
            <a:r>
              <a:rPr lang="en-US" b="1" dirty="0" smtClean="0"/>
              <a:t>Human-robot team mission has to be understood first!</a:t>
            </a:r>
          </a:p>
          <a:p>
            <a:r>
              <a:rPr lang="en-US" dirty="0" smtClean="0"/>
              <a:t>Robots complement humans, who must remain in charge throughout.</a:t>
            </a:r>
          </a:p>
          <a:p>
            <a:r>
              <a:rPr lang="en-US" dirty="0" smtClean="0"/>
              <a:t>If you don’t have an OODA loop, you don’t have a competent plan.</a:t>
            </a:r>
            <a:endParaRPr lang="en-US" dirty="0"/>
          </a:p>
          <a:p>
            <a:pPr marL="0" indent="0">
              <a:buNone/>
            </a:pPr>
            <a:endParaRPr lang="en-US" dirty="0" smtClean="0"/>
          </a:p>
          <a:p>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10</a:t>
            </a:fld>
            <a:endParaRPr lang="en-US"/>
          </a:p>
        </p:txBody>
      </p:sp>
    </p:spTree>
    <p:extLst>
      <p:ext uri="{BB962C8B-B14F-4D97-AF65-F5344CB8AC3E}">
        <p14:creationId xmlns:p14="http://schemas.microsoft.com/office/powerpoint/2010/main" val="25534649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281651" cy="1325563"/>
          </a:xfrm>
        </p:spPr>
        <p:txBody>
          <a:bodyPr>
            <a:normAutofit/>
          </a:bodyPr>
          <a:lstStyle/>
          <a:p>
            <a:r>
              <a:rPr lang="en-US" dirty="0" smtClean="0"/>
              <a:t>John Boyd and OODA Loop</a:t>
            </a:r>
            <a:endParaRPr lang="en-US" dirty="0"/>
          </a:p>
        </p:txBody>
      </p:sp>
      <p:sp>
        <p:nvSpPr>
          <p:cNvPr id="5" name="Content Placeholder 4"/>
          <p:cNvSpPr>
            <a:spLocks noGrp="1"/>
          </p:cNvSpPr>
          <p:nvPr>
            <p:ph idx="1"/>
          </p:nvPr>
        </p:nvSpPr>
        <p:spPr>
          <a:xfrm>
            <a:off x="838200" y="1971088"/>
            <a:ext cx="11028218" cy="4986655"/>
          </a:xfrm>
        </p:spPr>
        <p:txBody>
          <a:bodyPr>
            <a:normAutofit fontScale="70000" lnSpcReduction="20000"/>
          </a:bodyPr>
          <a:lstStyle/>
          <a:p>
            <a:pPr marL="0" indent="0">
              <a:buNone/>
            </a:pPr>
            <a:r>
              <a:rPr lang="en-US" sz="3400" dirty="0" smtClean="0"/>
              <a:t>Wikipedia: </a:t>
            </a:r>
            <a:r>
              <a:rPr lang="en-US" sz="3400" dirty="0" smtClean="0">
                <a:hlinkClick r:id="rId3"/>
              </a:rPr>
              <a:t>John Boyd (military strategist)</a:t>
            </a:r>
            <a:r>
              <a:rPr lang="en-US" sz="3400" dirty="0" smtClean="0"/>
              <a:t> and </a:t>
            </a:r>
            <a:r>
              <a:rPr lang="en-US" sz="3600" dirty="0" smtClean="0">
                <a:hlinkClick r:id="rId4"/>
              </a:rPr>
              <a:t>Observe Orient Decide Act (OODA) Loop</a:t>
            </a:r>
            <a:endParaRPr lang="en-US" sz="3600" dirty="0" smtClean="0"/>
          </a:p>
          <a:p>
            <a:r>
              <a:rPr lang="en-US" sz="3600" dirty="0" smtClean="0"/>
              <a:t>“… </a:t>
            </a:r>
            <a:r>
              <a:rPr lang="en-US" sz="3600" dirty="0"/>
              <a:t>the key to victory is to be able </a:t>
            </a:r>
            <a:r>
              <a:rPr lang="en-US" sz="3600" dirty="0" smtClean="0"/>
              <a:t>to create </a:t>
            </a:r>
            <a:r>
              <a:rPr lang="en-US" sz="3600" dirty="0"/>
              <a:t>situations wherein one can make appropriate decisions more quickly than one's opponent</a:t>
            </a:r>
            <a:r>
              <a:rPr lang="en-US" sz="3600" dirty="0" smtClean="0"/>
              <a:t>.”</a:t>
            </a:r>
            <a:endParaRPr lang="en-US" sz="3400" dirty="0" smtClean="0"/>
          </a:p>
          <a:p>
            <a:pPr marL="0" indent="0">
              <a:spcBef>
                <a:spcPts val="1800"/>
              </a:spcBef>
              <a:buNone/>
            </a:pPr>
            <a:r>
              <a:rPr lang="en-US" sz="3400" dirty="0" smtClean="0"/>
              <a:t>Robert Coram, </a:t>
            </a:r>
            <a:r>
              <a:rPr lang="en-US" sz="3400" i="1" dirty="0">
                <a:hlinkClick r:id="rId5"/>
              </a:rPr>
              <a:t>BOYD: </a:t>
            </a:r>
            <a:r>
              <a:rPr lang="en-US" sz="3400" i="1" dirty="0" smtClean="0">
                <a:hlinkClick r:id="rId5"/>
              </a:rPr>
              <a:t>The </a:t>
            </a:r>
            <a:r>
              <a:rPr lang="en-US" sz="3400" i="1" dirty="0">
                <a:hlinkClick r:id="rId5"/>
              </a:rPr>
              <a:t>Fighter Pilot Who Changed the Art of </a:t>
            </a:r>
            <a:r>
              <a:rPr lang="en-US" sz="3400" i="1" dirty="0" smtClean="0">
                <a:hlinkClick r:id="rId5"/>
              </a:rPr>
              <a:t>War</a:t>
            </a:r>
            <a:r>
              <a:rPr lang="en-US" sz="3400" dirty="0" smtClean="0"/>
              <a:t>, 2004. </a:t>
            </a:r>
          </a:p>
          <a:p>
            <a:r>
              <a:rPr lang="en-US" sz="3000" dirty="0" smtClean="0"/>
              <a:t>“John </a:t>
            </a:r>
            <a:r>
              <a:rPr lang="en-US" sz="3000" dirty="0"/>
              <a:t>Boyd may be the most remarkable unsung hero in all of American military history. Some remember him as the greatest U.S. fighter pilot ever - the man who, in simulated air-to-air combat, defeated every challenger in less than forty seconds. Some recall him as the father of our country's most legendary fighter aircraft - the F-15 and F-16. Still others think of Boyd as the most influential military theorist since Sun Tzu. They know only half the </a:t>
            </a:r>
            <a:r>
              <a:rPr lang="en-US" sz="3000" dirty="0" smtClean="0"/>
              <a:t>story.”</a:t>
            </a:r>
            <a:endParaRPr lang="en-US" sz="3000" dirty="0"/>
          </a:p>
          <a:p>
            <a:r>
              <a:rPr lang="en-US" sz="3000" dirty="0" smtClean="0"/>
              <a:t>“Boyd</a:t>
            </a:r>
            <a:r>
              <a:rPr lang="en-US" sz="3000" dirty="0"/>
              <a:t>, more than any other person, saved fighter aviation from the predations of the Strategic Air Command. His manual of fighter tactics changed the way every air force in the world flies and fights. He discovered a physical theory that forever altered the way fighter planes were designed. Later in life, he developed a theory of military strategy that has been adopted throughout the world and even applied to business models for maximizing efficiency. And in one of the stories of modern military history, the Air Force fighter pilot taught the U.S. Marine Corps how to fight war on the ground. His ideas led to America's swift and decisive victory in the Gulf War and foretold the terrorist attacks of September 11, </a:t>
            </a:r>
            <a:r>
              <a:rPr lang="en-US" sz="3000" dirty="0" smtClean="0"/>
              <a:t>2001.”</a:t>
            </a:r>
            <a:endParaRPr lang="en-US" sz="3000" dirty="0"/>
          </a:p>
        </p:txBody>
      </p:sp>
      <p:pic>
        <p:nvPicPr>
          <p:cNvPr id="6" name="Content Placeholder 3">
            <a:hlinkClick r:id="rId5" tooltip="Robert Coram: BOYD biography"/>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40419" y="272861"/>
            <a:ext cx="963869" cy="1448854"/>
          </a:xfrm>
          <a:prstGeom prst="rect">
            <a:avLst/>
          </a:prstGeom>
          <a:ln>
            <a:solidFill>
              <a:schemeClr val="tx1"/>
            </a:solidFill>
          </a:ln>
        </p:spPr>
      </p:pic>
      <p:pic>
        <p:nvPicPr>
          <p:cNvPr id="7" name="Picture 6">
            <a:hlinkClick r:id="rId3" tooltip="Wikipedia: Boyd"/>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7263" y="272863"/>
            <a:ext cx="3548209" cy="1448852"/>
          </a:xfrm>
          <a:prstGeom prst="rect">
            <a:avLst/>
          </a:prstGeom>
          <a:solidFill>
            <a:schemeClr val="bg1"/>
          </a:solidFill>
          <a:ln>
            <a:solidFill>
              <a:schemeClr val="accent1">
                <a:lumMod val="50000"/>
              </a:schemeClr>
            </a:solidFill>
          </a:ln>
        </p:spPr>
      </p:pic>
      <p:sp>
        <p:nvSpPr>
          <p:cNvPr id="8"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11</a:t>
            </a:fld>
            <a:endParaRPr lang="en-US" dirty="0"/>
          </a:p>
        </p:txBody>
      </p:sp>
    </p:spTree>
    <p:extLst>
      <p:ext uri="{BB962C8B-B14F-4D97-AF65-F5344CB8AC3E}">
        <p14:creationId xmlns:p14="http://schemas.microsoft.com/office/powerpoint/2010/main" val="12959631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Observe Orient Decide Act (OODA) Loop</a:t>
            </a:r>
            <a:endParaRPr lang="en-US" dirty="0"/>
          </a:p>
        </p:txBody>
      </p:sp>
      <p:sp>
        <p:nvSpPr>
          <p:cNvPr id="3" name="Content Placeholder 2"/>
          <p:cNvSpPr>
            <a:spLocks noGrp="1"/>
          </p:cNvSpPr>
          <p:nvPr>
            <p:ph idx="1"/>
          </p:nvPr>
        </p:nvSpPr>
        <p:spPr>
          <a:xfrm>
            <a:off x="838200" y="1825624"/>
            <a:ext cx="10515600" cy="4761865"/>
          </a:xfrm>
        </p:spPr>
        <p:txBody>
          <a:bodyPr>
            <a:normAutofit/>
          </a:bodyPr>
          <a:lstStyle/>
          <a:p>
            <a:r>
              <a:rPr lang="en-US" i="1" dirty="0" smtClean="0"/>
              <a:t>“The </a:t>
            </a:r>
            <a:r>
              <a:rPr lang="en-US" i="1" dirty="0" smtClean="0">
                <a:hlinkClick r:id="rId3"/>
              </a:rPr>
              <a:t>OODA loop</a:t>
            </a:r>
            <a:r>
              <a:rPr lang="en-US" i="1" dirty="0" smtClean="0"/>
              <a:t> is the cycle observe–orient–decide–act, developed by military strategist and USAF Colonel John Boyd. Boyd applied the concept to the combat operations process, often at the operational level during military campaigns. It is now also often applied to understand commercial operations and learning processes. The approach explains how agility can overcome raw power in dealing with human opponents.” </a:t>
            </a:r>
            <a:r>
              <a:rPr lang="en-US" dirty="0" smtClean="0"/>
              <a:t>– Wikipedia</a:t>
            </a:r>
          </a:p>
          <a:p>
            <a:r>
              <a:rPr lang="en-US" dirty="0" smtClean="0"/>
              <a:t>All effective purposeful military activity can be conceived in terms of OODA loop feedback process, especially at tactical/operational levels.</a:t>
            </a:r>
          </a:p>
          <a:p>
            <a:r>
              <a:rPr lang="en-US" dirty="0" smtClean="0"/>
              <a:t>Aligning Ethical Control mission design with OODA loop ensures that unmanned systems understandably partner within human-run teams.</a:t>
            </a:r>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12</a:t>
            </a:fld>
            <a:endParaRPr lang="en-US"/>
          </a:p>
        </p:txBody>
      </p:sp>
    </p:spTree>
    <p:extLst>
      <p:ext uri="{BB962C8B-B14F-4D97-AF65-F5344CB8AC3E}">
        <p14:creationId xmlns:p14="http://schemas.microsoft.com/office/powerpoint/2010/main" val="5490119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4366"/>
          </a:xfrm>
        </p:spPr>
        <p:txBody>
          <a:bodyPr/>
          <a:lstStyle/>
          <a:p>
            <a:r>
              <a:rPr lang="en-US" dirty="0" smtClean="0"/>
              <a:t>OODA Significance for Ethical Control</a:t>
            </a:r>
            <a:endParaRPr lang="en-US" dirty="0"/>
          </a:p>
        </p:txBody>
      </p:sp>
      <p:sp>
        <p:nvSpPr>
          <p:cNvPr id="3" name="Content Placeholder 2"/>
          <p:cNvSpPr>
            <a:spLocks noGrp="1"/>
          </p:cNvSpPr>
          <p:nvPr>
            <p:ph idx="1"/>
          </p:nvPr>
        </p:nvSpPr>
        <p:spPr>
          <a:xfrm>
            <a:off x="838200" y="1393437"/>
            <a:ext cx="10774680" cy="5424054"/>
          </a:xfrm>
        </p:spPr>
        <p:txBody>
          <a:bodyPr>
            <a:normAutofit fontScale="92500"/>
          </a:bodyPr>
          <a:lstStyle/>
          <a:p>
            <a:pPr marL="0" indent="0">
              <a:buNone/>
            </a:pPr>
            <a:r>
              <a:rPr lang="en-US" b="1" dirty="0" smtClean="0"/>
              <a:t>Classical robotic Sense-Decide-Act cycle for closed-loop control is insufficient for proper delegation of lethal (or lifesaving) force to unmanned systems.</a:t>
            </a:r>
          </a:p>
          <a:p>
            <a:pPr marL="0" indent="0">
              <a:buNone/>
            </a:pPr>
            <a:endParaRPr lang="en-US" sz="600" b="1" dirty="0" smtClean="0"/>
          </a:p>
          <a:p>
            <a:pPr marL="0" indent="0">
              <a:buNone/>
            </a:pPr>
            <a:r>
              <a:rPr lang="en-US" b="1" dirty="0" smtClean="0"/>
              <a:t>Observe-Orient-Decide-Act (OODA) Loop is essential for coherent operations.</a:t>
            </a:r>
          </a:p>
          <a:p>
            <a:r>
              <a:rPr lang="en-US" i="1" u="sng" dirty="0" smtClean="0"/>
              <a:t>Observe</a:t>
            </a:r>
            <a:r>
              <a:rPr lang="en-US" dirty="0" smtClean="0"/>
              <a:t> includes direct sensing and communication inputs.</a:t>
            </a:r>
          </a:p>
          <a:p>
            <a:r>
              <a:rPr lang="en-US" i="1" u="sng" dirty="0" smtClean="0"/>
              <a:t>Orientation</a:t>
            </a:r>
            <a:r>
              <a:rPr lang="en-US" dirty="0" smtClean="0"/>
              <a:t> includes thorough Rules of Engagement (ROE) constraints and identification friend/foe/neutral/unknown (IFFNU) of all relevant contacts.</a:t>
            </a:r>
          </a:p>
          <a:p>
            <a:r>
              <a:rPr lang="en-US" i="1" u="sng" dirty="0" smtClean="0"/>
              <a:t>Decision</a:t>
            </a:r>
            <a:r>
              <a:rPr lang="en-US" dirty="0" smtClean="0"/>
              <a:t> logic of unmanned system tactics, techniques, procedures (TTP) includes authorization and confirmation by human supervisors, either in real-time or in advance, for critical steps leading to lethal force.</a:t>
            </a:r>
          </a:p>
          <a:p>
            <a:r>
              <a:rPr lang="en-US" i="1" u="sng" dirty="0" smtClean="0"/>
              <a:t>Actions</a:t>
            </a:r>
            <a:r>
              <a:rPr lang="en-US" dirty="0" smtClean="0"/>
              <a:t> in tandem with direct or intermittent human supervisory command enables effective Ethical Control of remote systems.</a:t>
            </a:r>
          </a:p>
          <a:p>
            <a:pPr marL="0" indent="0">
              <a:buNone/>
            </a:pPr>
            <a:r>
              <a:rPr lang="en-US" dirty="0" smtClean="0"/>
              <a:t>Feedback loops are essential, generally leading to… </a:t>
            </a:r>
            <a:r>
              <a:rPr lang="en-US" i="1" dirty="0" smtClean="0"/>
              <a:t>more effective operations.</a:t>
            </a:r>
            <a:endParaRPr lang="en-US" dirty="0"/>
          </a:p>
        </p:txBody>
      </p:sp>
      <p:sp>
        <p:nvSpPr>
          <p:cNvPr id="6" name="Slide Number Placeholder 5"/>
          <p:cNvSpPr>
            <a:spLocks noGrp="1"/>
          </p:cNvSpPr>
          <p:nvPr>
            <p:ph type="sldNum" sz="quarter" idx="12"/>
          </p:nvPr>
        </p:nvSpPr>
        <p:spPr>
          <a:xfrm>
            <a:off x="9391765" y="6356350"/>
            <a:ext cx="2743200" cy="365125"/>
          </a:xfrm>
        </p:spPr>
        <p:txBody>
          <a:bodyPr/>
          <a:lstStyle/>
          <a:p>
            <a:fld id="{B31A39DF-61A9-4ACA-B734-536BAC9BE44A}" type="slidenum">
              <a:rPr lang="en-US" smtClean="0"/>
              <a:t>13</a:t>
            </a:fld>
            <a:endParaRPr lang="en-US" dirty="0"/>
          </a:p>
        </p:txBody>
      </p:sp>
      <p:sp>
        <p:nvSpPr>
          <p:cNvPr id="4" name="Rectangle 3"/>
          <p:cNvSpPr/>
          <p:nvPr/>
        </p:nvSpPr>
        <p:spPr>
          <a:xfrm>
            <a:off x="625033" y="2401750"/>
            <a:ext cx="11147867" cy="520860"/>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21178" y="6263815"/>
            <a:ext cx="11147867" cy="520860"/>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3525" y="365125"/>
            <a:ext cx="8712680" cy="1325563"/>
          </a:xfrm>
        </p:spPr>
        <p:txBody>
          <a:bodyPr/>
          <a:lstStyle/>
          <a:p>
            <a:r>
              <a:rPr lang="en-US" dirty="0" smtClean="0"/>
              <a:t>Ontology Spectrum</a:t>
            </a:r>
            <a:endParaRPr lang="en-US" dirty="0"/>
          </a:p>
        </p:txBody>
      </p:sp>
      <p:sp>
        <p:nvSpPr>
          <p:cNvPr id="4" name="Slide Number Placeholder 3"/>
          <p:cNvSpPr>
            <a:spLocks noGrp="1"/>
          </p:cNvSpPr>
          <p:nvPr>
            <p:ph type="sldNum" sz="quarter" idx="12"/>
          </p:nvPr>
        </p:nvSpPr>
        <p:spPr/>
        <p:txBody>
          <a:bodyPr/>
          <a:lstStyle/>
          <a:p>
            <a:fld id="{8F304BE6-A6EC-44DD-A690-28101BD4548D}" type="slidenum">
              <a:rPr lang="en-US" smtClean="0"/>
              <a:t>14</a:t>
            </a:fld>
            <a:endParaRPr lang="en-US"/>
          </a:p>
        </p:txBody>
      </p:sp>
      <p:pic>
        <p:nvPicPr>
          <p:cNvPr id="5" name="Picture 4"/>
          <p:cNvPicPr>
            <a:picLocks noChangeAspect="1"/>
          </p:cNvPicPr>
          <p:nvPr/>
        </p:nvPicPr>
        <p:blipFill>
          <a:blip r:embed="rId3" cstate="print"/>
          <a:srcRect/>
          <a:stretch>
            <a:fillRect/>
          </a:stretch>
        </p:blipFill>
        <p:spPr bwMode="auto">
          <a:xfrm>
            <a:off x="66411" y="1"/>
            <a:ext cx="9563363" cy="6857999"/>
          </a:xfrm>
          <a:prstGeom prst="rect">
            <a:avLst/>
          </a:prstGeom>
          <a:noFill/>
          <a:ln w="9525">
            <a:noFill/>
            <a:miter lim="800000"/>
            <a:headEnd/>
            <a:tailEnd/>
          </a:ln>
        </p:spPr>
      </p:pic>
      <p:sp>
        <p:nvSpPr>
          <p:cNvPr id="6" name="Title 3"/>
          <p:cNvSpPr txBox="1">
            <a:spLocks/>
          </p:cNvSpPr>
          <p:nvPr/>
        </p:nvSpPr>
        <p:spPr>
          <a:xfrm>
            <a:off x="9434286" y="246744"/>
            <a:ext cx="2757714" cy="1509485"/>
          </a:xfrm>
          <a:prstGeom prst="rect">
            <a:avLst/>
          </a:prstGeom>
          <a:solidFill>
            <a:schemeClr val="bg1">
              <a:lumMod val="50000"/>
              <a:lumOff val="50000"/>
            </a:schemeClr>
          </a:solidFill>
          <a:ln>
            <a:solidFill>
              <a:schemeClr val="tx1">
                <a:lumMod val="9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effectLst>
                  <a:outerShdw blurRad="50800" dist="38100" dir="2700000" algn="tl" rotWithShape="0">
                    <a:prstClr val="black">
                      <a:alpha val="40000"/>
                    </a:prstClr>
                  </a:outerShdw>
                </a:effectLst>
              </a:rPr>
              <a:t>Improving Semantic Representation</a:t>
            </a:r>
          </a:p>
        </p:txBody>
      </p:sp>
    </p:spTree>
    <p:extLst>
      <p:ext uri="{BB962C8B-B14F-4D97-AF65-F5344CB8AC3E}">
        <p14:creationId xmlns:p14="http://schemas.microsoft.com/office/powerpoint/2010/main" val="16410496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143821" y="17813"/>
            <a:ext cx="6816681" cy="6840188"/>
          </a:xfrm>
          <a:prstGeom prst="rect">
            <a:avLst/>
          </a:prstGeom>
        </p:spPr>
      </p:pic>
      <p:sp>
        <p:nvSpPr>
          <p:cNvPr id="2" name="Title 1"/>
          <p:cNvSpPr>
            <a:spLocks noGrp="1"/>
          </p:cNvSpPr>
          <p:nvPr>
            <p:ph type="title"/>
          </p:nvPr>
        </p:nvSpPr>
        <p:spPr>
          <a:xfrm>
            <a:off x="283580" y="17813"/>
            <a:ext cx="4860241" cy="826366"/>
          </a:xfrm>
        </p:spPr>
        <p:txBody>
          <a:bodyPr>
            <a:normAutofit/>
          </a:bodyPr>
          <a:lstStyle/>
          <a:p>
            <a:r>
              <a:rPr lang="en-US" sz="4200" b="1" dirty="0" smtClean="0"/>
              <a:t>Semantic Web Stack</a:t>
            </a:r>
            <a:endParaRPr lang="en-US" sz="4200" b="1" dirty="0"/>
          </a:p>
        </p:txBody>
      </p:sp>
      <p:sp>
        <p:nvSpPr>
          <p:cNvPr id="12" name="Content Placeholder 11"/>
          <p:cNvSpPr>
            <a:spLocks noGrp="1"/>
          </p:cNvSpPr>
          <p:nvPr>
            <p:ph idx="1"/>
          </p:nvPr>
        </p:nvSpPr>
        <p:spPr>
          <a:xfrm>
            <a:off x="283580" y="936432"/>
            <a:ext cx="4745620" cy="5877296"/>
          </a:xfrm>
        </p:spPr>
        <p:txBody>
          <a:bodyPr>
            <a:normAutofit fontScale="92500" lnSpcReduction="10000"/>
          </a:bodyPr>
          <a:lstStyle/>
          <a:p>
            <a:pPr marL="0" indent="0">
              <a:buNone/>
            </a:pPr>
            <a:r>
              <a:rPr lang="en-US" dirty="0" smtClean="0"/>
              <a:t>Extends larger Web architecture</a:t>
            </a:r>
          </a:p>
          <a:p>
            <a:r>
              <a:rPr lang="en-US" dirty="0" smtClean="0"/>
              <a:t>All of these data languages are approved W3C standards</a:t>
            </a:r>
          </a:p>
          <a:p>
            <a:r>
              <a:rPr lang="en-US" dirty="0" smtClean="0"/>
              <a:t>Proof and unifying logic are mathematically well defined</a:t>
            </a:r>
          </a:p>
          <a:p>
            <a:pPr marL="0" indent="0">
              <a:buNone/>
            </a:pPr>
            <a:r>
              <a:rPr lang="en-US" dirty="0" smtClean="0"/>
              <a:t>Trusting derived (composed) statements arises from </a:t>
            </a:r>
          </a:p>
          <a:p>
            <a:r>
              <a:rPr lang="en-US" dirty="0" smtClean="0"/>
              <a:t>Encryption + digital signature confirms trusted data sources</a:t>
            </a:r>
          </a:p>
          <a:p>
            <a:r>
              <a:rPr lang="en-US" dirty="0" smtClean="0"/>
              <a:t>Formal </a:t>
            </a:r>
            <a:r>
              <a:rPr lang="en-US" dirty="0"/>
              <a:t>logic </a:t>
            </a:r>
            <a:r>
              <a:rPr lang="en-US" dirty="0" smtClean="0"/>
              <a:t>is basis for </a:t>
            </a:r>
            <a:r>
              <a:rPr lang="en-US" dirty="0"/>
              <a:t>deriving new </a:t>
            </a:r>
            <a:r>
              <a:rPr lang="en-US" dirty="0" smtClean="0"/>
              <a:t>information</a:t>
            </a:r>
          </a:p>
          <a:p>
            <a:r>
              <a:rPr lang="en-US" sz="2700" dirty="0" smtClean="0"/>
              <a:t>Wikipedia: </a:t>
            </a:r>
            <a:r>
              <a:rPr lang="en-US" sz="2700" dirty="0" smtClean="0">
                <a:hlinkClick r:id="rId4"/>
              </a:rPr>
              <a:t>Semantic Web Stack</a:t>
            </a:r>
            <a:r>
              <a:rPr lang="en-US" sz="2700" dirty="0" smtClean="0"/>
              <a:t> </a:t>
            </a:r>
          </a:p>
          <a:p>
            <a:pPr marL="0" indent="0">
              <a:buNone/>
            </a:pPr>
            <a:endParaRPr lang="en-US" sz="1200" dirty="0" smtClean="0"/>
          </a:p>
          <a:p>
            <a:pPr marL="0" indent="0">
              <a:buNone/>
            </a:pPr>
            <a:r>
              <a:rPr lang="en-US" sz="2700" dirty="0" smtClean="0"/>
              <a:t>Of note: this project is exercising every layer of Semantic Web stack.</a:t>
            </a:r>
            <a:endParaRPr lang="en-US" sz="2700" dirty="0"/>
          </a:p>
        </p:txBody>
      </p:sp>
      <p:sp>
        <p:nvSpPr>
          <p:cNvPr id="3" name="Slide Number Placeholder 2"/>
          <p:cNvSpPr>
            <a:spLocks noGrp="1"/>
          </p:cNvSpPr>
          <p:nvPr>
            <p:ph type="sldNum" sz="quarter" idx="12"/>
          </p:nvPr>
        </p:nvSpPr>
        <p:spPr>
          <a:xfrm>
            <a:off x="9472914" y="6356350"/>
            <a:ext cx="2743200" cy="365125"/>
          </a:xfrm>
        </p:spPr>
        <p:txBody>
          <a:bodyPr/>
          <a:lstStyle/>
          <a:p>
            <a:fld id="{8F304BE6-A6EC-44DD-A690-28101BD4548D}" type="slidenum">
              <a:rPr lang="en-US" smtClean="0"/>
              <a:t>15</a:t>
            </a:fld>
            <a:endParaRPr lang="en-US"/>
          </a:p>
        </p:txBody>
      </p:sp>
    </p:spTree>
    <p:extLst>
      <p:ext uri="{BB962C8B-B14F-4D97-AF65-F5344CB8AC3E}">
        <p14:creationId xmlns:p14="http://schemas.microsoft.com/office/powerpoint/2010/main" val="15435406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16</a:t>
            </a:fld>
            <a:endParaRPr 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168" y="0"/>
            <a:ext cx="8077664" cy="6858000"/>
          </a:xfrm>
          <a:prstGeom prst="rect">
            <a:avLst/>
          </a:prstGeom>
        </p:spPr>
      </p:pic>
    </p:spTree>
    <p:extLst>
      <p:ext uri="{BB962C8B-B14F-4D97-AF65-F5344CB8AC3E}">
        <p14:creationId xmlns:p14="http://schemas.microsoft.com/office/powerpoint/2010/main" val="1243168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12192001" cy="6858000"/>
          </a:xfrm>
          <a:prstGeom prst="rect">
            <a:avLst/>
          </a:prstGeom>
        </p:spPr>
      </p:pic>
      <p:sp>
        <p:nvSpPr>
          <p:cNvPr id="5" name="Title 4"/>
          <p:cNvSpPr txBox="1">
            <a:spLocks/>
          </p:cNvSpPr>
          <p:nvPr/>
        </p:nvSpPr>
        <p:spPr>
          <a:xfrm>
            <a:off x="107286" y="4210629"/>
            <a:ext cx="2974582" cy="1353181"/>
          </a:xfrm>
          <a:prstGeom prst="rect">
            <a:avLst/>
          </a:prstGeom>
          <a:solidFill>
            <a:schemeClr val="bg1"/>
          </a:solidFill>
          <a:ln>
            <a:solidFill>
              <a:schemeClr val="accent5">
                <a:lumMod val="75000"/>
              </a:schemeClr>
            </a:solidFill>
          </a:ln>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smtClean="0">
                <a:hlinkClick r:id="rId4"/>
              </a:rPr>
              <a:t>Mission Execution Ontology (MEO) source</a:t>
            </a:r>
            <a:r>
              <a:rPr lang="en-US" sz="2400" dirty="0" smtClean="0"/>
              <a:t/>
            </a:r>
            <a:br>
              <a:rPr lang="en-US" sz="2400" dirty="0" smtClean="0"/>
            </a:br>
            <a:r>
              <a:rPr lang="en-US" sz="1000" dirty="0" smtClean="0"/>
              <a:t/>
            </a:r>
            <a:br>
              <a:rPr lang="en-US" sz="1000" dirty="0" smtClean="0"/>
            </a:br>
            <a:r>
              <a:rPr lang="en-US" sz="1000" dirty="0" smtClean="0"/>
              <a:t> </a:t>
            </a:r>
            <a:r>
              <a:rPr lang="en-US" sz="2400" dirty="0" smtClean="0"/>
              <a:t>implemented, tested </a:t>
            </a:r>
            <a:br>
              <a:rPr lang="en-US" sz="2400" dirty="0" smtClean="0"/>
            </a:br>
            <a:r>
              <a:rPr lang="en-US" sz="2400" dirty="0" smtClean="0"/>
              <a:t>using Protégé tool </a:t>
            </a:r>
            <a:endParaRPr lang="en-US" sz="2400" dirty="0"/>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17</a:t>
            </a:fld>
            <a:endParaRPr lang="en-US"/>
          </a:p>
        </p:txBody>
      </p:sp>
    </p:spTree>
    <p:extLst>
      <p:ext uri="{BB962C8B-B14F-4D97-AF65-F5344CB8AC3E}">
        <p14:creationId xmlns:p14="http://schemas.microsoft.com/office/powerpoint/2010/main" val="735374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579" y="0"/>
            <a:ext cx="10902303" cy="6846149"/>
          </a:xfrm>
          <a:prstGeom prst="rect">
            <a:avLst/>
          </a:prstGeom>
        </p:spPr>
      </p:pic>
      <p:sp>
        <p:nvSpPr>
          <p:cNvPr id="2" name="Title 1"/>
          <p:cNvSpPr>
            <a:spLocks noGrp="1"/>
          </p:cNvSpPr>
          <p:nvPr>
            <p:ph type="title"/>
          </p:nvPr>
        </p:nvSpPr>
        <p:spPr>
          <a:xfrm>
            <a:off x="8398095" y="2217185"/>
            <a:ext cx="3640015" cy="1846140"/>
          </a:xfrm>
          <a:ln>
            <a:solidFill>
              <a:schemeClr val="tx1"/>
            </a:solidFill>
          </a:ln>
        </p:spPr>
        <p:txBody>
          <a:bodyPr>
            <a:normAutofit/>
          </a:bodyPr>
          <a:lstStyle/>
          <a:p>
            <a:pPr algn="ctr"/>
            <a:r>
              <a:rPr lang="en-US" sz="2900" dirty="0">
                <a:hlinkClick r:id="rId4"/>
              </a:rPr>
              <a:t>Mission Execution Ontology (MEO) source</a:t>
            </a:r>
            <a:r>
              <a:rPr lang="en-US" sz="2900" dirty="0"/>
              <a:t/>
            </a:r>
            <a:br>
              <a:rPr lang="en-US" sz="2900" dirty="0"/>
            </a:br>
            <a:r>
              <a:rPr lang="en-US" sz="1100" dirty="0"/>
              <a:t/>
            </a:r>
            <a:br>
              <a:rPr lang="en-US" sz="1100" dirty="0"/>
            </a:br>
            <a:r>
              <a:rPr lang="en-US" sz="2900" dirty="0"/>
              <a:t> implemented, tested </a:t>
            </a:r>
            <a:br>
              <a:rPr lang="en-US" sz="2900" dirty="0"/>
            </a:br>
            <a:r>
              <a:rPr lang="en-US" sz="2900" dirty="0"/>
              <a:t>using Protégé tool </a:t>
            </a:r>
          </a:p>
        </p:txBody>
      </p:sp>
      <p:sp>
        <p:nvSpPr>
          <p:cNvPr id="6" name="TextBox 5"/>
          <p:cNvSpPr txBox="1"/>
          <p:nvPr/>
        </p:nvSpPr>
        <p:spPr>
          <a:xfrm>
            <a:off x="8398094" y="4126982"/>
            <a:ext cx="3640015" cy="584775"/>
          </a:xfrm>
          <a:prstGeom prst="rect">
            <a:avLst/>
          </a:prstGeom>
          <a:noFill/>
        </p:spPr>
        <p:txBody>
          <a:bodyPr wrap="square" rtlCol="0">
            <a:spAutoFit/>
          </a:bodyPr>
          <a:lstStyle/>
          <a:p>
            <a:pPr algn="ctr"/>
            <a:r>
              <a:rPr lang="en-US" sz="3200" dirty="0" smtClean="0"/>
              <a:t>Turtle (.</a:t>
            </a:r>
            <a:r>
              <a:rPr lang="en-US" sz="3200" dirty="0" err="1" smtClean="0"/>
              <a:t>ttl</a:t>
            </a:r>
            <a:r>
              <a:rPr lang="en-US" sz="3200" dirty="0" smtClean="0"/>
              <a:t>) syntax</a:t>
            </a:r>
            <a:endParaRPr lang="en-US" sz="3200" dirty="0"/>
          </a:p>
        </p:txBody>
      </p:sp>
      <p:sp>
        <p:nvSpPr>
          <p:cNvPr id="7" name="Slide Number Placeholder 6"/>
          <p:cNvSpPr>
            <a:spLocks noGrp="1"/>
          </p:cNvSpPr>
          <p:nvPr>
            <p:ph type="sldNum" sz="quarter" idx="12"/>
          </p:nvPr>
        </p:nvSpPr>
        <p:spPr>
          <a:xfrm>
            <a:off x="8610600" y="6356350"/>
            <a:ext cx="2743200" cy="365125"/>
          </a:xfrm>
        </p:spPr>
        <p:txBody>
          <a:bodyPr/>
          <a:lstStyle/>
          <a:p>
            <a:fld id="{8D57DBB9-07C6-49AB-BFD5-E737C7E241F6}" type="slidenum">
              <a:rPr lang="en-US" smtClean="0"/>
              <a:pPr/>
              <a:t>18</a:t>
            </a:fld>
            <a:endParaRPr lang="en-US" dirty="0"/>
          </a:p>
        </p:txBody>
      </p:sp>
    </p:spTree>
    <p:extLst>
      <p:ext uri="{BB962C8B-B14F-4D97-AF65-F5344CB8AC3E}">
        <p14:creationId xmlns:p14="http://schemas.microsoft.com/office/powerpoint/2010/main" val="2032122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3407" y="365125"/>
            <a:ext cx="7414954" cy="1325563"/>
          </a:xfrm>
        </p:spPr>
        <p:txBody>
          <a:bodyPr/>
          <a:lstStyle/>
          <a:p>
            <a:r>
              <a:rPr lang="en-US" dirty="0" smtClean="0"/>
              <a:t>Ship response dilemma</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1931" y="41564"/>
            <a:ext cx="10612656" cy="6634514"/>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19</a:t>
            </a:fld>
            <a:endParaRPr lang="en-US"/>
          </a:p>
        </p:txBody>
      </p:sp>
    </p:spTree>
    <p:extLst>
      <p:ext uri="{BB962C8B-B14F-4D97-AF65-F5344CB8AC3E}">
        <p14:creationId xmlns:p14="http://schemas.microsoft.com/office/powerpoint/2010/main" val="29231141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96290" y="365125"/>
            <a:ext cx="9459885" cy="1325563"/>
          </a:xfrm>
        </p:spPr>
        <p:txBody>
          <a:bodyPr/>
          <a:lstStyle/>
          <a:p>
            <a:r>
              <a:rPr lang="en-US" dirty="0" smtClean="0"/>
              <a:t>Ethical Control quad chart</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
        <p:nvSpPr>
          <p:cNvPr id="4" name="Slide Number Placeholder 5"/>
          <p:cNvSpPr>
            <a:spLocks noGrp="1"/>
          </p:cNvSpPr>
          <p:nvPr>
            <p:ph type="sldNum" sz="quarter" idx="12"/>
          </p:nvPr>
        </p:nvSpPr>
        <p:spPr>
          <a:xfrm>
            <a:off x="9082091" y="6356350"/>
            <a:ext cx="2743200" cy="365125"/>
          </a:xfrm>
        </p:spPr>
        <p:txBody>
          <a:bodyPr/>
          <a:lstStyle/>
          <a:p>
            <a:fld id="{B31A39DF-61A9-4ACA-B734-536BAC9BE44A}" type="slidenum">
              <a:rPr lang="en-US" smtClean="0"/>
              <a:t>2</a:t>
            </a:fld>
            <a:endParaRPr lang="en-US"/>
          </a:p>
        </p:txBody>
      </p:sp>
    </p:spTree>
    <p:extLst>
      <p:ext uri="{BB962C8B-B14F-4D97-AF65-F5344CB8AC3E}">
        <p14:creationId xmlns:p14="http://schemas.microsoft.com/office/powerpoint/2010/main" val="6075151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Sailor Overboard </a:t>
            </a:r>
            <a:r>
              <a:rPr lang="en-US" b="1" dirty="0" smtClean="0"/>
              <a:t>Mission: Description</a:t>
            </a:r>
            <a:endParaRPr lang="en-US" b="1" dirty="0"/>
          </a:p>
        </p:txBody>
      </p:sp>
      <p:sp>
        <p:nvSpPr>
          <p:cNvPr id="6" name="Content Placeholder 5"/>
          <p:cNvSpPr>
            <a:spLocks noGrp="1"/>
          </p:cNvSpPr>
          <p:nvPr>
            <p:ph idx="1"/>
          </p:nvPr>
        </p:nvSpPr>
        <p:spPr>
          <a:xfrm>
            <a:off x="838200" y="1825625"/>
            <a:ext cx="10515600" cy="4708284"/>
          </a:xfrm>
        </p:spPr>
        <p:txBody>
          <a:bodyPr>
            <a:normAutofit fontScale="92500" lnSpcReduction="10000"/>
          </a:bodyPr>
          <a:lstStyle/>
          <a:p>
            <a:pPr marL="0" indent="0">
              <a:buNone/>
            </a:pPr>
            <a:r>
              <a:rPr lang="en-US" b="1" dirty="0" smtClean="0"/>
              <a:t>Purpose</a:t>
            </a:r>
          </a:p>
          <a:p>
            <a:r>
              <a:rPr lang="en-US" sz="2600" dirty="0" smtClean="0"/>
              <a:t>Life saving: single </a:t>
            </a:r>
            <a:r>
              <a:rPr lang="en-US" sz="2600" dirty="0"/>
              <a:t>unmanned air/surface vehicle actions to complement human </a:t>
            </a:r>
            <a:r>
              <a:rPr lang="en-US" sz="2600" dirty="0" smtClean="0"/>
              <a:t>responses </a:t>
            </a:r>
            <a:r>
              <a:rPr lang="en-US" sz="2600" dirty="0"/>
              <a:t>when performing </a:t>
            </a:r>
            <a:r>
              <a:rPr lang="en-US" sz="2600" i="1" dirty="0" smtClean="0"/>
              <a:t>“</a:t>
            </a:r>
            <a:r>
              <a:rPr lang="en-US" sz="2600" i="1" dirty="0"/>
              <a:t>SAILOR OVERBOARD” </a:t>
            </a:r>
            <a:r>
              <a:rPr lang="en-US" sz="2600" dirty="0" smtClean="0"/>
              <a:t>operations.</a:t>
            </a:r>
          </a:p>
          <a:p>
            <a:r>
              <a:rPr lang="en-US" sz="2600" dirty="0"/>
              <a:t>C</a:t>
            </a:r>
            <a:r>
              <a:rPr lang="en-US" sz="2600" dirty="0" smtClean="0"/>
              <a:t>arried </a:t>
            </a:r>
            <a:r>
              <a:rPr lang="en-US" sz="2600" dirty="0"/>
              <a:t>out in </a:t>
            </a:r>
            <a:r>
              <a:rPr lang="en-US" sz="2600" dirty="0" smtClean="0"/>
              <a:t>direct concert with formal </a:t>
            </a:r>
            <a:r>
              <a:rPr lang="en-US" sz="2600" i="1" dirty="0"/>
              <a:t>shipboard emergency procedures</a:t>
            </a:r>
            <a:r>
              <a:rPr lang="en-US" sz="2600" dirty="0"/>
              <a:t>. </a:t>
            </a:r>
          </a:p>
          <a:p>
            <a:r>
              <a:rPr lang="en-US" sz="2600" dirty="0"/>
              <a:t>Multiple UAVs/USVs </a:t>
            </a:r>
            <a:r>
              <a:rPr lang="en-US" sz="2600" dirty="0" smtClean="0"/>
              <a:t>might </a:t>
            </a:r>
            <a:r>
              <a:rPr lang="en-US" sz="2600" dirty="0"/>
              <a:t>be employed in parallel with </a:t>
            </a:r>
            <a:r>
              <a:rPr lang="en-US" sz="2600" dirty="0" smtClean="0"/>
              <a:t>ships and aircraft</a:t>
            </a:r>
            <a:r>
              <a:rPr lang="en-US" sz="2600" dirty="0"/>
              <a:t>, </a:t>
            </a:r>
            <a:r>
              <a:rPr lang="en-US" sz="2600" dirty="0" smtClean="0"/>
              <a:t>avoid mutual </a:t>
            </a:r>
            <a:r>
              <a:rPr lang="en-US" sz="2600" dirty="0"/>
              <a:t>interference by each following </a:t>
            </a:r>
            <a:r>
              <a:rPr lang="en-US" sz="2600" dirty="0" err="1"/>
              <a:t>deconflicted</a:t>
            </a:r>
            <a:r>
              <a:rPr lang="en-US" sz="2600" dirty="0"/>
              <a:t> mission orders</a:t>
            </a:r>
            <a:r>
              <a:rPr lang="en-US" sz="2600" dirty="0" smtClean="0"/>
              <a:t>.</a:t>
            </a:r>
          </a:p>
          <a:p>
            <a:pPr marL="0" indent="0">
              <a:buNone/>
            </a:pPr>
            <a:r>
              <a:rPr lang="en-US" b="1" dirty="0" smtClean="0"/>
              <a:t>Phases</a:t>
            </a:r>
          </a:p>
          <a:p>
            <a:r>
              <a:rPr lang="en-US" dirty="0" smtClean="0"/>
              <a:t>Deploy/Launch, Rendezvous, Track Sailor until Safe, Return/Recovery.</a:t>
            </a:r>
          </a:p>
          <a:p>
            <a:pPr marL="0" indent="0">
              <a:buNone/>
            </a:pPr>
            <a:r>
              <a:rPr lang="en-US" b="1" dirty="0" smtClean="0"/>
              <a:t>Human Supervisory Role</a:t>
            </a:r>
          </a:p>
          <a:p>
            <a:r>
              <a:rPr lang="en-US" dirty="0" smtClean="0"/>
              <a:t>Order standoff if interfering, manual control is possible due to proximity, can communicate to sailor via loudspeaker or beacon light.</a:t>
            </a:r>
            <a:endParaRPr lang="en-US" dirty="0"/>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20</a:t>
            </a:fld>
            <a:endParaRPr lang="en-US"/>
          </a:p>
        </p:txBody>
      </p:sp>
    </p:spTree>
    <p:extLst>
      <p:ext uri="{BB962C8B-B14F-4D97-AF65-F5344CB8AC3E}">
        <p14:creationId xmlns:p14="http://schemas.microsoft.com/office/powerpoint/2010/main" val="15397757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08018" y="365125"/>
            <a:ext cx="8769927" cy="1325563"/>
          </a:xfrm>
        </p:spPr>
        <p:txBody>
          <a:bodyPr/>
          <a:lstStyle/>
          <a:p>
            <a:r>
              <a:rPr lang="en-US" dirty="0" smtClean="0"/>
              <a:t>Sailor overboard mission diagram</a:t>
            </a:r>
            <a:endParaRPr lang="en-US" dirty="0"/>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21</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8913" y="0"/>
            <a:ext cx="9234173" cy="6858000"/>
          </a:xfrm>
          <a:prstGeom prst="rect">
            <a:avLst/>
          </a:prstGeom>
        </p:spPr>
      </p:pic>
    </p:spTree>
    <p:extLst>
      <p:ext uri="{BB962C8B-B14F-4D97-AF65-F5344CB8AC3E}">
        <p14:creationId xmlns:p14="http://schemas.microsoft.com/office/powerpoint/2010/main" val="42171055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838" y="-52083"/>
            <a:ext cx="10515600" cy="612936"/>
          </a:xfrm>
        </p:spPr>
        <p:txBody>
          <a:bodyPr>
            <a:normAutofit/>
          </a:bodyPr>
          <a:lstStyle/>
          <a:p>
            <a:pPr algn="ctr"/>
            <a:r>
              <a:rPr lang="en-US" sz="2800" b="1" dirty="0" smtClean="0">
                <a:hlinkClick r:id="rId3"/>
              </a:rPr>
              <a:t>SailorOverboard.xml</a:t>
            </a:r>
            <a:r>
              <a:rPr lang="en-US" sz="2800" b="1" dirty="0" smtClean="0"/>
              <a:t> in gitlab.nps.edu version control</a:t>
            </a:r>
            <a:endParaRPr lang="en-US" sz="2800" dirty="0"/>
          </a:p>
        </p:txBody>
      </p:sp>
      <p:pic>
        <p:nvPicPr>
          <p:cNvPr id="3" name="Picture 2"/>
          <p:cNvPicPr>
            <a:picLocks noChangeAspect="1"/>
          </p:cNvPicPr>
          <p:nvPr/>
        </p:nvPicPr>
        <p:blipFill>
          <a:blip r:embed="rId4"/>
          <a:stretch>
            <a:fillRect/>
          </a:stretch>
        </p:blipFill>
        <p:spPr>
          <a:xfrm>
            <a:off x="0" y="455108"/>
            <a:ext cx="12078182" cy="6402892"/>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22</a:t>
            </a:fld>
            <a:endParaRPr lang="en-US"/>
          </a:p>
        </p:txBody>
      </p:sp>
    </p:spTree>
    <p:extLst>
      <p:ext uri="{BB962C8B-B14F-4D97-AF65-F5344CB8AC3E}">
        <p14:creationId xmlns:p14="http://schemas.microsoft.com/office/powerpoint/2010/main" val="9489226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
        <p:nvSpPr>
          <p:cNvPr id="4" name="Title 3"/>
          <p:cNvSpPr>
            <a:spLocks noGrp="1"/>
          </p:cNvSpPr>
          <p:nvPr>
            <p:ph type="title"/>
          </p:nvPr>
        </p:nvSpPr>
        <p:spPr>
          <a:xfrm>
            <a:off x="4239492" y="985057"/>
            <a:ext cx="7797338" cy="635924"/>
          </a:xfrm>
          <a:solidFill>
            <a:schemeClr val="bg1"/>
          </a:solidFill>
          <a:ln>
            <a:solidFill>
              <a:schemeClr val="tx2"/>
            </a:solidFill>
          </a:ln>
        </p:spPr>
        <p:txBody>
          <a:bodyPr>
            <a:normAutofit fontScale="90000"/>
          </a:bodyPr>
          <a:lstStyle/>
          <a:p>
            <a:r>
              <a:rPr lang="en-US" b="1" dirty="0" smtClean="0"/>
              <a:t>Sailor overboard mission orders AVCL</a:t>
            </a:r>
            <a:endParaRPr lang="en-US" b="1" dirty="0"/>
          </a:p>
        </p:txBody>
      </p:sp>
      <p:sp>
        <p:nvSpPr>
          <p:cNvPr id="5" name="Slide Number Placeholder 5"/>
          <p:cNvSpPr>
            <a:spLocks noGrp="1"/>
          </p:cNvSpPr>
          <p:nvPr>
            <p:ph type="sldNum" sz="quarter" idx="12"/>
          </p:nvPr>
        </p:nvSpPr>
        <p:spPr>
          <a:xfrm>
            <a:off x="8610600" y="6264910"/>
            <a:ext cx="2743200" cy="365125"/>
          </a:xfrm>
        </p:spPr>
        <p:txBody>
          <a:bodyPr/>
          <a:lstStyle/>
          <a:p>
            <a:fld id="{B31A39DF-61A9-4ACA-B734-536BAC9BE44A}" type="slidenum">
              <a:rPr lang="en-US" smtClean="0"/>
              <a:t>23</a:t>
            </a:fld>
            <a:endParaRPr lang="en-US"/>
          </a:p>
        </p:txBody>
      </p:sp>
    </p:spTree>
    <p:extLst>
      <p:ext uri="{BB962C8B-B14F-4D97-AF65-F5344CB8AC3E}">
        <p14:creationId xmlns:p14="http://schemas.microsoft.com/office/powerpoint/2010/main" val="7129563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07" y="365125"/>
            <a:ext cx="10877909" cy="751833"/>
          </a:xfrm>
        </p:spPr>
        <p:txBody>
          <a:bodyPr>
            <a:noAutofit/>
          </a:bodyPr>
          <a:lstStyle/>
          <a:p>
            <a:r>
              <a:rPr lang="en-US" sz="3200" dirty="0" smtClean="0">
                <a:solidFill>
                  <a:srgbClr val="000000"/>
                </a:solidFill>
              </a:rPr>
              <a:t>Ontology </a:t>
            </a:r>
            <a:r>
              <a:rPr lang="en-US" sz="3200" dirty="0">
                <a:solidFill>
                  <a:srgbClr val="000000"/>
                </a:solidFill>
              </a:rPr>
              <a:t>for Ethical Control of Unmanned Systems in a Surrogate </a:t>
            </a:r>
            <a:r>
              <a:rPr lang="en-US" sz="3200" dirty="0" smtClean="0">
                <a:solidFill>
                  <a:srgbClr val="000000"/>
                </a:solidFill>
              </a:rPr>
              <a:t>Scenario: Example Relationship Definitions</a:t>
            </a:r>
            <a:endParaRPr lang="en-US" sz="3200" dirty="0"/>
          </a:p>
        </p:txBody>
      </p:sp>
      <p:sp>
        <p:nvSpPr>
          <p:cNvPr id="3" name="Content Placeholder 13"/>
          <p:cNvSpPr txBox="1">
            <a:spLocks/>
          </p:cNvSpPr>
          <p:nvPr/>
        </p:nvSpPr>
        <p:spPr>
          <a:xfrm>
            <a:off x="752933" y="2248714"/>
            <a:ext cx="11197877" cy="4322921"/>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Excerpt of Sailor Overboard Mission, expressed in Turtle Syntax:</a:t>
            </a:r>
          </a:p>
          <a:p>
            <a:pPr marL="0" indent="0">
              <a:buFont typeface="Arial" panose="020B0604020202020204" pitchFamily="34" charset="0"/>
              <a:buNone/>
            </a:pPr>
            <a:endParaRPr lang="en-US" sz="1050" dirty="0" smtClean="0"/>
          </a:p>
          <a:p>
            <a:pPr marL="0" indent="0">
              <a:buFont typeface="Arial" panose="020B0604020202020204" pitchFamily="34" charset="0"/>
              <a:buNone/>
            </a:pPr>
            <a:r>
              <a:rPr lang="en-US" sz="1800" dirty="0" smtClean="0"/>
              <a:t>###  https://www.nps.edu/ontologies/MissionExecutionOntology/missions#Goal_Launch</a:t>
            </a:r>
          </a:p>
          <a:p>
            <a:pPr marL="0" indent="0">
              <a:buFont typeface="Arial" panose="020B0604020202020204" pitchFamily="34" charset="0"/>
              <a:buNone/>
            </a:pPr>
            <a:r>
              <a:rPr lang="en-US" sz="1800" dirty="0" smtClean="0"/>
              <a:t>	:</a:t>
            </a:r>
            <a:r>
              <a:rPr lang="en-US" sz="1800" dirty="0" err="1" smtClean="0"/>
              <a:t>Goal_Launch</a:t>
            </a:r>
            <a:r>
              <a:rPr lang="en-US" sz="1800" dirty="0" smtClean="0"/>
              <a:t> </a:t>
            </a:r>
            <a:r>
              <a:rPr lang="en-US" sz="1800" dirty="0" err="1" smtClean="0"/>
              <a:t>rdf:type</a:t>
            </a:r>
            <a:r>
              <a:rPr lang="en-US" sz="1800" dirty="0" smtClean="0"/>
              <a:t> </a:t>
            </a:r>
            <a:r>
              <a:rPr lang="en-US" sz="1800" dirty="0" err="1" smtClean="0"/>
              <a:t>owl:NamedIndividual</a:t>
            </a:r>
            <a:r>
              <a:rPr lang="en-US" sz="1800" dirty="0" smtClean="0"/>
              <a:t> ;</a:t>
            </a:r>
          </a:p>
          <a:p>
            <a:pPr marL="0" indent="0">
              <a:buFont typeface="Arial" panose="020B0604020202020204" pitchFamily="34" charset="0"/>
              <a:buNone/>
            </a:pPr>
            <a:r>
              <a:rPr lang="en-US" sz="1800" dirty="0" smtClean="0"/>
              <a:t>	                       </a:t>
            </a:r>
            <a:r>
              <a:rPr lang="en-US" sz="1800" dirty="0" err="1" smtClean="0"/>
              <a:t>meo:hasNextOnFail</a:t>
            </a:r>
            <a:r>
              <a:rPr lang="en-US" sz="1800" dirty="0" smtClean="0"/>
              <a:t> :</a:t>
            </a:r>
            <a:r>
              <a:rPr lang="en-US" sz="1800" dirty="0" err="1" smtClean="0"/>
              <a:t>Goal_FailureDiagnosis</a:t>
            </a:r>
            <a:r>
              <a:rPr lang="en-US" sz="1800" dirty="0" smtClean="0"/>
              <a:t> ;</a:t>
            </a:r>
          </a:p>
          <a:p>
            <a:pPr marL="0" indent="0">
              <a:buFont typeface="Arial" panose="020B0604020202020204" pitchFamily="34" charset="0"/>
              <a:buNone/>
            </a:pPr>
            <a:r>
              <a:rPr lang="en-US" sz="1800" dirty="0" smtClean="0"/>
              <a:t>	                       </a:t>
            </a:r>
            <a:r>
              <a:rPr lang="en-US" sz="1800" dirty="0" err="1" smtClean="0"/>
              <a:t>meo:hasNextOnSucceed</a:t>
            </a:r>
            <a:r>
              <a:rPr lang="en-US" sz="1800" dirty="0" smtClean="0"/>
              <a:t> :</a:t>
            </a:r>
            <a:r>
              <a:rPr lang="en-US" sz="1800" dirty="0" err="1" smtClean="0"/>
              <a:t>Goal_TransitSearch</a:t>
            </a:r>
            <a:r>
              <a:rPr lang="en-US" sz="1800" dirty="0" smtClean="0"/>
              <a:t> ;</a:t>
            </a:r>
          </a:p>
          <a:p>
            <a:pPr marL="0" indent="0">
              <a:buFont typeface="Arial" panose="020B0604020202020204" pitchFamily="34" charset="0"/>
              <a:buNone/>
            </a:pPr>
            <a:r>
              <a:rPr lang="en-US" sz="1800" dirty="0" smtClean="0"/>
              <a:t>	                       </a:t>
            </a:r>
            <a:r>
              <a:rPr lang="en-US" sz="1800" dirty="0" err="1" smtClean="0"/>
              <a:t>meo:hasNextOnViolate</a:t>
            </a:r>
            <a:r>
              <a:rPr lang="en-US" sz="1800" dirty="0" smtClean="0"/>
              <a:t> :</a:t>
            </a:r>
            <a:r>
              <a:rPr lang="en-US" sz="1800" dirty="0" err="1" smtClean="0"/>
              <a:t>Goal_FailureDiagnosis</a:t>
            </a:r>
            <a:r>
              <a:rPr lang="en-US" sz="1800" dirty="0" smtClean="0"/>
              <a:t> .</a:t>
            </a:r>
          </a:p>
          <a:p>
            <a:pPr marL="0" indent="0">
              <a:buFont typeface="Arial" panose="020B0604020202020204" pitchFamily="34" charset="0"/>
              <a:buNone/>
            </a:pPr>
            <a:endParaRPr lang="en-US" sz="1800" dirty="0" smtClean="0"/>
          </a:p>
          <a:p>
            <a:pPr marL="0" indent="0">
              <a:buFont typeface="Arial" panose="020B0604020202020204" pitchFamily="34" charset="0"/>
              <a:buNone/>
            </a:pPr>
            <a:r>
              <a:rPr lang="en-US" sz="1800" dirty="0" smtClean="0"/>
              <a:t>###  https://www.nps.edu/ontologies/MissionExecutionOntology/missions#Goal_TransitSearch</a:t>
            </a:r>
          </a:p>
          <a:p>
            <a:pPr marL="0" indent="0">
              <a:buFont typeface="Arial" panose="020B0604020202020204" pitchFamily="34" charset="0"/>
              <a:buNone/>
            </a:pPr>
            <a:r>
              <a:rPr lang="en-US" sz="1800" dirty="0" smtClean="0"/>
              <a:t>	:</a:t>
            </a:r>
            <a:r>
              <a:rPr lang="en-US" sz="1800" dirty="0" err="1" smtClean="0"/>
              <a:t>Goal_TransitSearch</a:t>
            </a:r>
            <a:r>
              <a:rPr lang="en-US" sz="1800" dirty="0" smtClean="0"/>
              <a:t> </a:t>
            </a:r>
            <a:r>
              <a:rPr lang="en-US" sz="1800" dirty="0" err="1" smtClean="0"/>
              <a:t>rdf:type</a:t>
            </a:r>
            <a:r>
              <a:rPr lang="en-US" sz="1800" dirty="0" smtClean="0"/>
              <a:t> </a:t>
            </a:r>
            <a:r>
              <a:rPr lang="en-US" sz="1800" dirty="0" err="1" smtClean="0"/>
              <a:t>owl:NamedIndividual</a:t>
            </a:r>
            <a:r>
              <a:rPr lang="en-US" sz="1800" dirty="0" smtClean="0"/>
              <a:t> ;</a:t>
            </a:r>
          </a:p>
          <a:p>
            <a:pPr marL="0" indent="0">
              <a:buFont typeface="Arial" panose="020B0604020202020204" pitchFamily="34" charset="0"/>
              <a:buNone/>
            </a:pPr>
            <a:r>
              <a:rPr lang="en-US" sz="1800" dirty="0" smtClean="0"/>
              <a:t>	                    </a:t>
            </a:r>
            <a:r>
              <a:rPr lang="en-US" sz="1800" dirty="0" err="1" smtClean="0"/>
              <a:t>meo:hasNextOnFail</a:t>
            </a:r>
            <a:r>
              <a:rPr lang="en-US" sz="1800" dirty="0" smtClean="0"/>
              <a:t> :</a:t>
            </a:r>
            <a:r>
              <a:rPr lang="en-US" sz="1800" dirty="0" err="1" smtClean="0"/>
              <a:t>Goal_SearchForSailorAdrift</a:t>
            </a:r>
            <a:r>
              <a:rPr lang="en-US" sz="1800" dirty="0" smtClean="0"/>
              <a:t> ;</a:t>
            </a:r>
          </a:p>
          <a:p>
            <a:pPr marL="0" indent="0">
              <a:buFont typeface="Arial" panose="020B0604020202020204" pitchFamily="34" charset="0"/>
              <a:buNone/>
            </a:pPr>
            <a:r>
              <a:rPr lang="en-US" sz="1800" dirty="0" smtClean="0"/>
              <a:t>	                    </a:t>
            </a:r>
            <a:r>
              <a:rPr lang="en-US" sz="1800" dirty="0" err="1" smtClean="0"/>
              <a:t>meo:hasNextOnSucceed</a:t>
            </a:r>
            <a:r>
              <a:rPr lang="en-US" sz="1800" dirty="0" smtClean="0"/>
              <a:t> :</a:t>
            </a:r>
            <a:r>
              <a:rPr lang="en-US" sz="1800" dirty="0" err="1" smtClean="0"/>
              <a:t>Goal_TrackSailorAfloat</a:t>
            </a:r>
            <a:r>
              <a:rPr lang="en-US" sz="1800" dirty="0" smtClean="0"/>
              <a:t> ;</a:t>
            </a:r>
          </a:p>
          <a:p>
            <a:pPr marL="0" indent="0">
              <a:buFont typeface="Arial" panose="020B0604020202020204" pitchFamily="34" charset="0"/>
              <a:buNone/>
            </a:pPr>
            <a:r>
              <a:rPr lang="en-US" sz="1800" dirty="0" smtClean="0"/>
              <a:t>	                    </a:t>
            </a:r>
            <a:r>
              <a:rPr lang="en-US" sz="1800" dirty="0" err="1" smtClean="0"/>
              <a:t>meo:hasNextOnViolate</a:t>
            </a:r>
            <a:r>
              <a:rPr lang="en-US" sz="1800" dirty="0" smtClean="0"/>
              <a:t> :</a:t>
            </a:r>
            <a:r>
              <a:rPr lang="en-US" sz="1800" dirty="0" err="1" smtClean="0"/>
              <a:t>Goal_FailureDiagnosis</a:t>
            </a:r>
            <a:r>
              <a:rPr lang="en-US" sz="1800" dirty="0" smtClean="0"/>
              <a:t> .</a:t>
            </a:r>
            <a:endParaRPr lang="en-US" sz="1800" dirty="0"/>
          </a:p>
        </p:txBody>
      </p:sp>
      <p:sp>
        <p:nvSpPr>
          <p:cNvPr id="4" name="Text Box 4"/>
          <p:cNvSpPr txBox="1">
            <a:spLocks noChangeArrowheads="1"/>
          </p:cNvSpPr>
          <p:nvPr/>
        </p:nvSpPr>
        <p:spPr bwMode="auto">
          <a:xfrm>
            <a:off x="-1439" y="1404969"/>
            <a:ext cx="12192000" cy="568207"/>
          </a:xfrm>
          <a:prstGeom prst="rect">
            <a:avLst/>
          </a:prstGeom>
          <a:solidFill>
            <a:schemeClr val="bg2">
              <a:lumMod val="60000"/>
              <a:lumOff val="40000"/>
            </a:schemeClr>
          </a:solidFill>
          <a:ln w="9525" algn="ctr">
            <a:noFill/>
            <a:miter lim="800000"/>
            <a:headEnd/>
            <a:tailEnd/>
          </a:ln>
        </p:spPr>
        <p:txBody>
          <a:bodyPr lIns="0" tIns="0" rIns="0" bIns="0" anchor="ctr"/>
          <a:lstStyle/>
          <a:p>
            <a:pPr algn="ctr">
              <a:spcBef>
                <a:spcPct val="0"/>
              </a:spcBef>
              <a:buClrTx/>
              <a:buSzTx/>
            </a:pPr>
            <a:r>
              <a:rPr lang="en-US" sz="2000" b="1" dirty="0" smtClean="0">
                <a:latin typeface="Arial" pitchFamily="34" charset="0"/>
              </a:rPr>
              <a:t>Mission Definition Expressed in Subject-Predicate-Object Triples Using Semantic Web Standards</a:t>
            </a:r>
            <a:endParaRPr lang="en-US" sz="2000" b="1" dirty="0">
              <a:latin typeface="Arial" pitchFamily="34" charset="0"/>
            </a:endParaRPr>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24</a:t>
            </a:fld>
            <a:endParaRPr lang="en-US"/>
          </a:p>
        </p:txBody>
      </p:sp>
    </p:spTree>
    <p:extLst>
      <p:ext uri="{BB962C8B-B14F-4D97-AF65-F5344CB8AC3E}">
        <p14:creationId xmlns:p14="http://schemas.microsoft.com/office/powerpoint/2010/main" val="6765919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091" y="12467"/>
            <a:ext cx="12150441" cy="6831065"/>
          </a:xfrm>
          <a:prstGeom prst="rect">
            <a:avLst/>
          </a:prstGeom>
        </p:spPr>
      </p:pic>
      <p:sp>
        <p:nvSpPr>
          <p:cNvPr id="2" name="Title 1"/>
          <p:cNvSpPr>
            <a:spLocks noGrp="1"/>
          </p:cNvSpPr>
          <p:nvPr>
            <p:ph type="title"/>
          </p:nvPr>
        </p:nvSpPr>
        <p:spPr>
          <a:xfrm>
            <a:off x="5503028" y="2310941"/>
            <a:ext cx="6458986" cy="519546"/>
          </a:xfrm>
          <a:solidFill>
            <a:schemeClr val="bg1"/>
          </a:solidFill>
          <a:ln>
            <a:solidFill>
              <a:schemeClr val="tx1"/>
            </a:solidFill>
          </a:ln>
        </p:spPr>
        <p:txBody>
          <a:bodyPr>
            <a:normAutofit fontScale="90000"/>
          </a:bodyPr>
          <a:lstStyle/>
          <a:p>
            <a:pPr algn="ctr"/>
            <a:r>
              <a:rPr lang="en-US" sz="4000" b="1" dirty="0" smtClean="0"/>
              <a:t>Sailor overboard mission .</a:t>
            </a:r>
            <a:r>
              <a:rPr lang="en-US" sz="4000" b="1" dirty="0" err="1" smtClean="0"/>
              <a:t>ttl</a:t>
            </a:r>
            <a:r>
              <a:rPr lang="en-US" sz="4000" b="1" dirty="0" smtClean="0"/>
              <a:t> Turtle</a:t>
            </a:r>
            <a:endParaRPr lang="en-US" sz="4000" b="1" dirty="0"/>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25</a:t>
            </a:fld>
            <a:endParaRPr lang="en-US"/>
          </a:p>
        </p:txBody>
      </p:sp>
    </p:spTree>
    <p:extLst>
      <p:ext uri="{BB962C8B-B14F-4D97-AF65-F5344CB8AC3E}">
        <p14:creationId xmlns:p14="http://schemas.microsoft.com/office/powerpoint/2010/main" val="31653337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1"/>
            <a:ext cx="8079129" cy="6864537"/>
          </a:xfrm>
          <a:prstGeom prst="rect">
            <a:avLst/>
          </a:prstGeom>
        </p:spPr>
      </p:pic>
      <p:sp>
        <p:nvSpPr>
          <p:cNvPr id="2" name="Title 1"/>
          <p:cNvSpPr>
            <a:spLocks noGrp="1"/>
          </p:cNvSpPr>
          <p:nvPr>
            <p:ph type="title"/>
          </p:nvPr>
        </p:nvSpPr>
        <p:spPr>
          <a:xfrm>
            <a:off x="6280621" y="1365846"/>
            <a:ext cx="5538652" cy="1405564"/>
          </a:xfrm>
          <a:solidFill>
            <a:schemeClr val="bg1"/>
          </a:solidFill>
          <a:ln>
            <a:solidFill>
              <a:schemeClr val="accent5">
                <a:lumMod val="75000"/>
              </a:schemeClr>
            </a:solidFill>
          </a:ln>
        </p:spPr>
        <p:txBody>
          <a:bodyPr>
            <a:normAutofit fontScale="90000"/>
          </a:bodyPr>
          <a:lstStyle/>
          <a:p>
            <a:pPr algn="ctr"/>
            <a:r>
              <a:rPr lang="en-US" sz="3600" dirty="0" smtClean="0"/>
              <a:t>SPARQL mission query</a:t>
            </a:r>
            <a:r>
              <a:rPr lang="en-US" sz="3600" i="1" dirty="0"/>
              <a:t/>
            </a:r>
            <a:br>
              <a:rPr lang="en-US" sz="3600" i="1" dirty="0"/>
            </a:br>
            <a:r>
              <a:rPr lang="en-US" sz="3200" b="1" dirty="0" smtClean="0">
                <a:hlinkClick r:id="rId4"/>
              </a:rPr>
              <a:t>MissionQuery_01_GoalBranches.rq</a:t>
            </a:r>
            <a:endParaRPr lang="en-US" sz="3200" i="1" dirty="0"/>
          </a:p>
        </p:txBody>
      </p:sp>
      <p:sp>
        <p:nvSpPr>
          <p:cNvPr id="5" name="Title 1"/>
          <p:cNvSpPr txBox="1">
            <a:spLocks/>
          </p:cNvSpPr>
          <p:nvPr/>
        </p:nvSpPr>
        <p:spPr>
          <a:xfrm>
            <a:off x="6353774" y="4733979"/>
            <a:ext cx="5465499" cy="14369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700" i="1"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26</a:t>
            </a:fld>
            <a:endParaRPr lang="en-US"/>
          </a:p>
        </p:txBody>
      </p:sp>
    </p:spTree>
    <p:extLst>
      <p:ext uri="{BB962C8B-B14F-4D97-AF65-F5344CB8AC3E}">
        <p14:creationId xmlns:p14="http://schemas.microsoft.com/office/powerpoint/2010/main" val="96362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06488"/>
          </a:xfrm>
          <a:solidFill>
            <a:schemeClr val="bg1"/>
          </a:solidFill>
          <a:ln>
            <a:solidFill>
              <a:schemeClr val="accent5">
                <a:lumMod val="75000"/>
              </a:schemeClr>
            </a:solidFill>
          </a:ln>
        </p:spPr>
        <p:txBody>
          <a:bodyPr>
            <a:normAutofit fontScale="90000"/>
          </a:bodyPr>
          <a:lstStyle/>
          <a:p>
            <a:pPr algn="ctr"/>
            <a:r>
              <a:rPr lang="en-US" sz="3600" dirty="0" smtClean="0"/>
              <a:t>SPARQL </a:t>
            </a:r>
            <a:r>
              <a:rPr lang="en-US" sz="3600" dirty="0"/>
              <a:t>query </a:t>
            </a:r>
            <a:r>
              <a:rPr lang="en-US" sz="3600" dirty="0" smtClean="0"/>
              <a:t>response</a:t>
            </a:r>
            <a:br>
              <a:rPr lang="en-US" sz="3600" dirty="0" smtClean="0"/>
            </a:br>
            <a:r>
              <a:rPr lang="en-US" sz="3200" b="1" dirty="0" err="1" smtClean="0">
                <a:hlinkClick r:id="rId3"/>
              </a:rPr>
              <a:t>SailorOverboardConverted</a:t>
            </a:r>
            <a:r>
              <a:rPr lang="en-US" sz="3200" b="1" dirty="0">
                <a:hlinkClick r:id="rId3"/>
              </a:rPr>
              <a:t>. </a:t>
            </a:r>
            <a:r>
              <a:rPr lang="en-US" sz="3200" b="1" dirty="0" smtClean="0">
                <a:hlinkClick r:id="rId4"/>
              </a:rPr>
              <a:t>MissionQuery_01_GoalBranches.rq.txt</a:t>
            </a:r>
            <a:endParaRPr lang="en-US" sz="3200" i="1" dirty="0"/>
          </a:p>
        </p:txBody>
      </p:sp>
      <p:sp>
        <p:nvSpPr>
          <p:cNvPr id="6" name="Slide Number Placeholder 5"/>
          <p:cNvSpPr>
            <a:spLocks noGrp="1"/>
          </p:cNvSpPr>
          <p:nvPr>
            <p:ph type="sldNum" sz="quarter" idx="12"/>
          </p:nvPr>
        </p:nvSpPr>
        <p:spPr/>
        <p:txBody>
          <a:bodyPr/>
          <a:lstStyle/>
          <a:p>
            <a:fld id="{B31A39DF-61A9-4ACA-B734-536BAC9BE44A}" type="slidenum">
              <a:rPr lang="en-US" smtClean="0"/>
              <a:t>27</a:t>
            </a:fld>
            <a:endParaRPr lang="en-US"/>
          </a:p>
        </p:txBody>
      </p:sp>
      <p:sp>
        <p:nvSpPr>
          <p:cNvPr id="5" name="Title 1"/>
          <p:cNvSpPr txBox="1">
            <a:spLocks/>
          </p:cNvSpPr>
          <p:nvPr/>
        </p:nvSpPr>
        <p:spPr>
          <a:xfrm>
            <a:off x="6353774" y="4733979"/>
            <a:ext cx="5465499" cy="14369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700" i="1" dirty="0"/>
          </a:p>
        </p:txBody>
      </p:sp>
      <p:sp>
        <p:nvSpPr>
          <p:cNvPr id="7" name="Title 1"/>
          <p:cNvSpPr txBox="1">
            <a:spLocks/>
          </p:cNvSpPr>
          <p:nvPr/>
        </p:nvSpPr>
        <p:spPr>
          <a:xfrm>
            <a:off x="885824" y="3645095"/>
            <a:ext cx="10515600" cy="1174555"/>
          </a:xfrm>
          <a:prstGeom prst="rect">
            <a:avLst/>
          </a:prstGeom>
          <a:solidFill>
            <a:schemeClr val="bg1"/>
          </a:solidFill>
          <a:ln>
            <a:solidFill>
              <a:schemeClr val="accent5">
                <a:lumMod val="7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t>SPARQL query response </a:t>
            </a:r>
          </a:p>
          <a:p>
            <a:pPr algn="ctr"/>
            <a:r>
              <a:rPr lang="en-US" sz="3200" b="1" dirty="0" err="1" smtClean="0">
                <a:hlinkClick r:id="rId5"/>
              </a:rPr>
              <a:t>SailorOverboardConverted</a:t>
            </a:r>
            <a:r>
              <a:rPr lang="en-US" sz="3200" b="1" dirty="0">
                <a:hlinkClick r:id="rId5"/>
              </a:rPr>
              <a:t>. </a:t>
            </a:r>
            <a:r>
              <a:rPr lang="en-US" sz="3200" b="1" dirty="0" smtClean="0">
                <a:hlinkClick r:id="rId6"/>
              </a:rPr>
              <a:t>MissionQuery_02_InitialGoal.rq.txt</a:t>
            </a:r>
            <a:endParaRPr lang="en-US" sz="3200" i="1" dirty="0"/>
          </a:p>
        </p:txBody>
      </p:sp>
      <p:pic>
        <p:nvPicPr>
          <p:cNvPr id="8" name="Picture 7"/>
          <p:cNvPicPr>
            <a:picLocks noChangeAspect="1"/>
          </p:cNvPicPr>
          <p:nvPr/>
        </p:nvPicPr>
        <p:blipFill>
          <a:blip r:embed="rId7"/>
          <a:stretch>
            <a:fillRect/>
          </a:stretch>
        </p:blipFill>
        <p:spPr>
          <a:xfrm>
            <a:off x="-1" y="1598525"/>
            <a:ext cx="12251415" cy="1739987"/>
          </a:xfrm>
          <a:prstGeom prst="rect">
            <a:avLst/>
          </a:prstGeom>
        </p:spPr>
      </p:pic>
      <p:pic>
        <p:nvPicPr>
          <p:cNvPr id="9" name="Picture 8"/>
          <p:cNvPicPr>
            <a:picLocks noChangeAspect="1"/>
          </p:cNvPicPr>
          <p:nvPr/>
        </p:nvPicPr>
        <p:blipFill>
          <a:blip r:embed="rId8"/>
          <a:stretch>
            <a:fillRect/>
          </a:stretch>
        </p:blipFill>
        <p:spPr>
          <a:xfrm>
            <a:off x="42861" y="5043488"/>
            <a:ext cx="12149139" cy="1033969"/>
          </a:xfrm>
          <a:prstGeom prst="rect">
            <a:avLst/>
          </a:prstGeom>
        </p:spPr>
      </p:pic>
    </p:spTree>
    <p:extLst>
      <p:ext uri="{BB962C8B-B14F-4D97-AF65-F5344CB8AC3E}">
        <p14:creationId xmlns:p14="http://schemas.microsoft.com/office/powerpoint/2010/main" val="10560411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89" y="0"/>
            <a:ext cx="11187222" cy="6858000"/>
          </a:xfrm>
          <a:prstGeom prst="rect">
            <a:avLst/>
          </a:prstGeom>
        </p:spPr>
      </p:pic>
      <p:sp>
        <p:nvSpPr>
          <p:cNvPr id="5" name="Slide Number Placeholder 5"/>
          <p:cNvSpPr>
            <a:spLocks noGrp="1"/>
          </p:cNvSpPr>
          <p:nvPr>
            <p:ph type="sldNum" sz="quarter" idx="12"/>
          </p:nvPr>
        </p:nvSpPr>
        <p:spPr>
          <a:xfrm>
            <a:off x="9301175" y="6198870"/>
            <a:ext cx="2743200" cy="365125"/>
          </a:xfrm>
        </p:spPr>
        <p:txBody>
          <a:bodyPr/>
          <a:lstStyle/>
          <a:p>
            <a:fld id="{B31A39DF-61A9-4ACA-B734-536BAC9BE44A}" type="slidenum">
              <a:rPr lang="en-US" smtClean="0"/>
              <a:t>28</a:t>
            </a:fld>
            <a:endParaRPr lang="en-US"/>
          </a:p>
        </p:txBody>
      </p:sp>
      <p:sp>
        <p:nvSpPr>
          <p:cNvPr id="6" name="TextBox 5"/>
          <p:cNvSpPr txBox="1"/>
          <p:nvPr/>
        </p:nvSpPr>
        <p:spPr>
          <a:xfrm>
            <a:off x="936110" y="2221637"/>
            <a:ext cx="1334193" cy="646331"/>
          </a:xfrm>
          <a:prstGeom prst="rect">
            <a:avLst/>
          </a:prstGeom>
          <a:noFill/>
          <a:ln>
            <a:solidFill>
              <a:schemeClr val="accent2"/>
            </a:solidFill>
          </a:ln>
        </p:spPr>
        <p:txBody>
          <a:bodyPr wrap="square" rtlCol="0">
            <a:spAutoFit/>
          </a:bodyPr>
          <a:lstStyle/>
          <a:p>
            <a:pPr algn="ctr"/>
            <a:r>
              <a:rPr lang="en-US" b="1" dirty="0" smtClean="0"/>
              <a:t>UPDATE IN</a:t>
            </a:r>
          </a:p>
          <a:p>
            <a:pPr algn="ctr"/>
            <a:r>
              <a:rPr lang="en-US" b="1" dirty="0" smtClean="0"/>
              <a:t>PROGRESS</a:t>
            </a:r>
            <a:endParaRPr lang="en-US" b="1" dirty="0"/>
          </a:p>
        </p:txBody>
      </p:sp>
      <p:sp>
        <p:nvSpPr>
          <p:cNvPr id="8" name="Title 7"/>
          <p:cNvSpPr>
            <a:spLocks noGrp="1"/>
          </p:cNvSpPr>
          <p:nvPr>
            <p:ph type="title"/>
          </p:nvPr>
        </p:nvSpPr>
        <p:spPr>
          <a:xfrm>
            <a:off x="8048625" y="1162050"/>
            <a:ext cx="2743200" cy="2638425"/>
          </a:xfrm>
          <a:solidFill>
            <a:schemeClr val="bg1"/>
          </a:solidFill>
          <a:ln>
            <a:solidFill>
              <a:schemeClr val="tx1"/>
            </a:solidFill>
          </a:ln>
        </p:spPr>
        <p:txBody>
          <a:bodyPr>
            <a:normAutofit/>
          </a:bodyPr>
          <a:lstStyle/>
          <a:p>
            <a:pPr algn="ctr"/>
            <a:r>
              <a:rPr lang="en-US" b="1" dirty="0"/>
              <a:t>Example</a:t>
            </a:r>
            <a:br>
              <a:rPr lang="en-US" b="1" dirty="0"/>
            </a:br>
            <a:r>
              <a:rPr lang="en-US" b="1" dirty="0"/>
              <a:t>simulation using AUV </a:t>
            </a:r>
            <a:r>
              <a:rPr lang="en-US" b="1" dirty="0" smtClean="0"/>
              <a:t>Workbench</a:t>
            </a:r>
            <a:endParaRPr lang="en-US" dirty="0"/>
          </a:p>
        </p:txBody>
      </p:sp>
    </p:spTree>
    <p:extLst>
      <p:ext uri="{BB962C8B-B14F-4D97-AF65-F5344CB8AC3E}">
        <p14:creationId xmlns:p14="http://schemas.microsoft.com/office/powerpoint/2010/main" val="221925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447801" y="1259839"/>
            <a:ext cx="9388748" cy="548640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1" charset="-128"/>
            </a:endParaRPr>
          </a:p>
        </p:txBody>
      </p:sp>
      <p:sp>
        <p:nvSpPr>
          <p:cNvPr id="2" name="Title 1"/>
          <p:cNvSpPr>
            <a:spLocks noGrp="1"/>
          </p:cNvSpPr>
          <p:nvPr>
            <p:ph type="title"/>
          </p:nvPr>
        </p:nvSpPr>
        <p:spPr>
          <a:xfrm>
            <a:off x="1565617" y="152400"/>
            <a:ext cx="9152207" cy="1143000"/>
          </a:xfrm>
        </p:spPr>
        <p:txBody>
          <a:bodyPr>
            <a:normAutofit fontScale="90000"/>
          </a:bodyPr>
          <a:lstStyle/>
          <a:p>
            <a:pPr algn="ctr"/>
            <a:r>
              <a:rPr lang="en-US" dirty="0" smtClean="0"/>
              <a:t>4 earlier example missions, UUV and USV</a:t>
            </a:r>
            <a:endParaRPr lang="en-US" dirty="0"/>
          </a:p>
        </p:txBody>
      </p:sp>
      <p:pic>
        <p:nvPicPr>
          <p:cNvPr id="2050" name="Picture 2" descr="C:\Users\brutzman\Desktop\AuvWorkbench4Missions.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5617" y="1330960"/>
            <a:ext cx="9152207" cy="538090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29</a:t>
            </a:fld>
            <a:endParaRPr lang="en-US"/>
          </a:p>
        </p:txBody>
      </p:sp>
    </p:spTree>
    <p:extLst>
      <p:ext uri="{BB962C8B-B14F-4D97-AF65-F5344CB8AC3E}">
        <p14:creationId xmlns:p14="http://schemas.microsoft.com/office/powerpoint/2010/main" val="669005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4325"/>
            <a:ext cx="10622280" cy="1041093"/>
          </a:xfrm>
        </p:spPr>
        <p:txBody>
          <a:bodyPr>
            <a:normAutofit/>
          </a:bodyPr>
          <a:lstStyle/>
          <a:p>
            <a:pPr algn="ctr"/>
            <a:r>
              <a:rPr lang="en-US" sz="4200" dirty="0"/>
              <a:t>Synopsis: Ethical Control of Unmanned </a:t>
            </a:r>
            <a:r>
              <a:rPr lang="en-US" sz="4200" dirty="0" smtClean="0"/>
              <a:t>Systems</a:t>
            </a:r>
            <a:endParaRPr lang="en-US" sz="2800" dirty="0"/>
          </a:p>
        </p:txBody>
      </p:sp>
      <p:sp>
        <p:nvSpPr>
          <p:cNvPr id="3" name="Content Placeholder 2"/>
          <p:cNvSpPr>
            <a:spLocks noGrp="1"/>
          </p:cNvSpPr>
          <p:nvPr>
            <p:ph idx="1"/>
          </p:nvPr>
        </p:nvSpPr>
        <p:spPr>
          <a:xfrm>
            <a:off x="838199" y="1464945"/>
            <a:ext cx="10572751" cy="4530725"/>
          </a:xfrm>
        </p:spPr>
        <p:txBody>
          <a:bodyPr>
            <a:normAutofit fontScale="92500" lnSpcReduction="20000"/>
          </a:bodyPr>
          <a:lstStyle/>
          <a:p>
            <a:r>
              <a:rPr lang="en-US" b="1" dirty="0"/>
              <a:t>Project Motivation</a:t>
            </a:r>
            <a:r>
              <a:rPr lang="en-US" dirty="0"/>
              <a:t>: ethically constrained control of unmanned systems and robot missions by human supervisors and warfighters. </a:t>
            </a:r>
          </a:p>
          <a:p>
            <a:r>
              <a:rPr lang="en-US" b="1" dirty="0"/>
              <a:t>Precept:</a:t>
            </a:r>
            <a:r>
              <a:rPr lang="en-US" dirty="0"/>
              <a:t> well-structured mission orders can be syntactically and semantically validated to give human commanders confidence that offboard </a:t>
            </a:r>
            <a:r>
              <a:rPr lang="en-US" dirty="0" smtClean="0"/>
              <a:t>systems  </a:t>
            </a:r>
          </a:p>
          <a:p>
            <a:pPr lvl="1"/>
            <a:r>
              <a:rPr lang="en-US" sz="2600" i="1" dirty="0" smtClean="0"/>
              <a:t>will </a:t>
            </a:r>
            <a:r>
              <a:rPr lang="en-US" sz="2600" b="1" i="1" dirty="0"/>
              <a:t>do</a:t>
            </a:r>
            <a:r>
              <a:rPr lang="en-US" sz="2600" i="1" dirty="0"/>
              <a:t> what they are told to </a:t>
            </a:r>
            <a:r>
              <a:rPr lang="en-US" sz="2600" b="1" i="1" dirty="0"/>
              <a:t>do</a:t>
            </a:r>
            <a:r>
              <a:rPr lang="en-US" dirty="0"/>
              <a:t>, and further </a:t>
            </a:r>
            <a:endParaRPr lang="en-US" dirty="0" smtClean="0"/>
          </a:p>
          <a:p>
            <a:pPr lvl="1"/>
            <a:r>
              <a:rPr lang="en-US" sz="2600" i="1" dirty="0" smtClean="0"/>
              <a:t>will </a:t>
            </a:r>
            <a:r>
              <a:rPr lang="en-US" sz="2600" b="1" i="1" dirty="0"/>
              <a:t>not do</a:t>
            </a:r>
            <a:r>
              <a:rPr lang="en-US" sz="2600" i="1" dirty="0"/>
              <a:t> what they are </a:t>
            </a:r>
            <a:r>
              <a:rPr lang="en-US" sz="2600" b="1" i="1" dirty="0" smtClean="0"/>
              <a:t>forbidden to do</a:t>
            </a:r>
            <a:r>
              <a:rPr lang="en-US" dirty="0"/>
              <a:t>. </a:t>
            </a:r>
          </a:p>
          <a:p>
            <a:r>
              <a:rPr lang="en-US" b="1" dirty="0"/>
              <a:t>Project Goal:</a:t>
            </a:r>
            <a:r>
              <a:rPr lang="en-US" dirty="0"/>
              <a:t> apply Semantic Web ontology to scenario goals and constraints for logical validation that human-approved mission orders for robots are semantically coherent, precise, unambiguous, and without internal contradictions. </a:t>
            </a:r>
          </a:p>
          <a:p>
            <a:r>
              <a:rPr lang="en-US" b="1" dirty="0"/>
              <a:t>Long-term Objective:</a:t>
            </a:r>
            <a:r>
              <a:rPr lang="en-US" dirty="0"/>
              <a:t> demonstrate that no technological limitations exist that prevent applying the same kind of ethical constraints on robots and unmanned vehicles that already apply to human beings. </a:t>
            </a:r>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a:t>
            </a:fld>
            <a:endParaRPr lang="en-US"/>
          </a:p>
        </p:txBody>
      </p:sp>
      <p:sp>
        <p:nvSpPr>
          <p:cNvPr id="5" name="TextBox 4"/>
          <p:cNvSpPr txBox="1"/>
          <p:nvPr/>
        </p:nvSpPr>
        <p:spPr>
          <a:xfrm>
            <a:off x="7229475" y="3036351"/>
            <a:ext cx="3462338" cy="646331"/>
          </a:xfrm>
          <a:prstGeom prst="rect">
            <a:avLst/>
          </a:prstGeom>
          <a:noFill/>
          <a:ln w="12700">
            <a:solidFill>
              <a:schemeClr val="accent6">
                <a:lumMod val="50000"/>
              </a:schemeClr>
            </a:solidFill>
          </a:ln>
        </p:spPr>
        <p:txBody>
          <a:bodyPr wrap="square" rtlCol="0">
            <a:spAutoFit/>
          </a:bodyPr>
          <a:lstStyle/>
          <a:p>
            <a:pPr algn="ctr"/>
            <a:r>
              <a:rPr lang="en-US" b="1" dirty="0" smtClean="0">
                <a:solidFill>
                  <a:schemeClr val="accent6">
                    <a:lumMod val="50000"/>
                  </a:schemeClr>
                </a:solidFill>
              </a:rPr>
              <a:t>Paraphrase: can qualified robots correctly follow human orders?</a:t>
            </a:r>
            <a:endParaRPr lang="en-US" b="1" dirty="0">
              <a:solidFill>
                <a:schemeClr val="accent6">
                  <a:lumMod val="50000"/>
                </a:schemeClr>
              </a:solidFill>
            </a:endParaRPr>
          </a:p>
        </p:txBody>
      </p:sp>
      <p:sp>
        <p:nvSpPr>
          <p:cNvPr id="11" name="Rectangle 10"/>
          <p:cNvSpPr/>
          <p:nvPr/>
        </p:nvSpPr>
        <p:spPr>
          <a:xfrm>
            <a:off x="3620644" y="6105197"/>
            <a:ext cx="4989956" cy="461665"/>
          </a:xfrm>
          <a:prstGeom prst="rect">
            <a:avLst/>
          </a:prstGeom>
        </p:spPr>
        <p:txBody>
          <a:bodyPr wrap="none">
            <a:spAutoFit/>
          </a:bodyPr>
          <a:lstStyle/>
          <a:p>
            <a:pPr algn="ctr"/>
            <a:r>
              <a:rPr lang="en-US" sz="2400" dirty="0">
                <a:hlinkClick r:id="rId3"/>
              </a:rPr>
              <a:t>https://savage.nps.edu/EthicalControl</a:t>
            </a:r>
            <a:r>
              <a:rPr lang="en-US" sz="2400" dirty="0"/>
              <a:t> </a:t>
            </a:r>
          </a:p>
        </p:txBody>
      </p:sp>
    </p:spTree>
    <p:extLst>
      <p:ext uri="{BB962C8B-B14F-4D97-AF65-F5344CB8AC3E}">
        <p14:creationId xmlns:p14="http://schemas.microsoft.com/office/powerpoint/2010/main" val="187558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6064"/>
          </a:xfrm>
        </p:spPr>
        <p:txBody>
          <a:bodyPr>
            <a:normAutofit/>
          </a:bodyPr>
          <a:lstStyle/>
          <a:p>
            <a:r>
              <a:rPr lang="en-US" sz="4000" dirty="0"/>
              <a:t>OODA </a:t>
            </a:r>
            <a:r>
              <a:rPr lang="en-US" sz="4000" dirty="0" smtClean="0"/>
              <a:t>Loops for Ethical Control Canonical Missions</a:t>
            </a:r>
            <a:endParaRPr lang="en-US" sz="4000" dirty="0"/>
          </a:p>
        </p:txBody>
      </p:sp>
      <p:graphicFrame>
        <p:nvGraphicFramePr>
          <p:cNvPr id="6" name="Content Placeholder 5"/>
          <p:cNvGraphicFramePr>
            <a:graphicFrameLocks noGrp="1"/>
          </p:cNvGraphicFramePr>
          <p:nvPr>
            <p:ph idx="1"/>
            <p:extLst/>
          </p:nvPr>
        </p:nvGraphicFramePr>
        <p:xfrm>
          <a:off x="838200" y="1317566"/>
          <a:ext cx="10515600" cy="4816587"/>
        </p:xfrm>
        <a:graphic>
          <a:graphicData uri="http://schemas.openxmlformats.org/drawingml/2006/table">
            <a:tbl>
              <a:tblPr firstRow="1" bandRow="1">
                <a:tableStyleId>{5C22544A-7EE6-4342-B048-85BDC9FD1C3A}</a:tableStyleId>
              </a:tblPr>
              <a:tblGrid>
                <a:gridCol w="2161592">
                  <a:extLst>
                    <a:ext uri="{9D8B030D-6E8A-4147-A177-3AD203B41FA5}">
                      <a16:colId xmlns:a16="http://schemas.microsoft.com/office/drawing/2014/main" val="145091262"/>
                    </a:ext>
                  </a:extLst>
                </a:gridCol>
                <a:gridCol w="1725993">
                  <a:extLst>
                    <a:ext uri="{9D8B030D-6E8A-4147-A177-3AD203B41FA5}">
                      <a16:colId xmlns:a16="http://schemas.microsoft.com/office/drawing/2014/main" val="106949891"/>
                    </a:ext>
                  </a:extLst>
                </a:gridCol>
                <a:gridCol w="2132215">
                  <a:extLst>
                    <a:ext uri="{9D8B030D-6E8A-4147-A177-3AD203B41FA5}">
                      <a16:colId xmlns:a16="http://schemas.microsoft.com/office/drawing/2014/main" val="1535127715"/>
                    </a:ext>
                  </a:extLst>
                </a:gridCol>
                <a:gridCol w="2392680">
                  <a:extLst>
                    <a:ext uri="{9D8B030D-6E8A-4147-A177-3AD203B41FA5}">
                      <a16:colId xmlns:a16="http://schemas.microsoft.com/office/drawing/2014/main" val="720584659"/>
                    </a:ext>
                  </a:extLst>
                </a:gridCol>
                <a:gridCol w="2103120">
                  <a:extLst>
                    <a:ext uri="{9D8B030D-6E8A-4147-A177-3AD203B41FA5}">
                      <a16:colId xmlns:a16="http://schemas.microsoft.com/office/drawing/2014/main" val="870044749"/>
                    </a:ext>
                  </a:extLst>
                </a:gridCol>
              </a:tblGrid>
              <a:tr h="793227">
                <a:tc>
                  <a:txBody>
                    <a:bodyPr/>
                    <a:lstStyle/>
                    <a:p>
                      <a:pPr algn="ctr"/>
                      <a:r>
                        <a:rPr lang="en-US" dirty="0" smtClean="0"/>
                        <a:t>Ethical Control OODA Loops</a:t>
                      </a:r>
                      <a:endParaRPr lang="en-US" dirty="0"/>
                    </a:p>
                  </a:txBody>
                  <a:tcPr/>
                </a:tc>
                <a:tc>
                  <a:txBody>
                    <a:bodyPr/>
                    <a:lstStyle/>
                    <a:p>
                      <a:pPr algn="ctr"/>
                      <a:endParaRPr lang="en-US" dirty="0" smtClean="0"/>
                    </a:p>
                    <a:p>
                      <a:pPr algn="ctr"/>
                      <a:r>
                        <a:rPr lang="en-US" dirty="0" smtClean="0"/>
                        <a:t>Observe</a:t>
                      </a:r>
                      <a:endParaRPr lang="en-US" dirty="0"/>
                    </a:p>
                  </a:txBody>
                  <a:tcPr/>
                </a:tc>
                <a:tc>
                  <a:txBody>
                    <a:bodyPr/>
                    <a:lstStyle/>
                    <a:p>
                      <a:pPr algn="ctr"/>
                      <a:endParaRPr lang="en-US" dirty="0" smtClean="0"/>
                    </a:p>
                    <a:p>
                      <a:pPr algn="ctr"/>
                      <a:r>
                        <a:rPr lang="en-US" dirty="0" smtClean="0"/>
                        <a:t>Orient</a:t>
                      </a:r>
                      <a:endParaRPr lang="en-US" dirty="0"/>
                    </a:p>
                  </a:txBody>
                  <a:tcPr/>
                </a:tc>
                <a:tc>
                  <a:txBody>
                    <a:bodyPr/>
                    <a:lstStyle/>
                    <a:p>
                      <a:pPr algn="ctr"/>
                      <a:endParaRPr lang="en-US" dirty="0" smtClean="0"/>
                    </a:p>
                    <a:p>
                      <a:pPr algn="ctr"/>
                      <a:r>
                        <a:rPr lang="en-US" dirty="0" smtClean="0"/>
                        <a:t>Decide</a:t>
                      </a:r>
                      <a:endParaRPr lang="en-US" dirty="0"/>
                    </a:p>
                  </a:txBody>
                  <a:tcPr/>
                </a:tc>
                <a:tc>
                  <a:txBody>
                    <a:bodyPr/>
                    <a:lstStyle/>
                    <a:p>
                      <a:pPr algn="ctr"/>
                      <a:endParaRPr lang="en-US" dirty="0" smtClean="0"/>
                    </a:p>
                    <a:p>
                      <a:pPr algn="ctr"/>
                      <a:r>
                        <a:rPr lang="en-US" dirty="0" smtClean="0"/>
                        <a:t>Act</a:t>
                      </a:r>
                      <a:endParaRPr lang="en-US" dirty="0"/>
                    </a:p>
                  </a:txBody>
                  <a:tcPr/>
                </a:tc>
                <a:extLst>
                  <a:ext uri="{0D108BD9-81ED-4DB2-BD59-A6C34878D82A}">
                    <a16:rowId xmlns:a16="http://schemas.microsoft.com/office/drawing/2014/main" val="3288537313"/>
                  </a:ext>
                </a:extLst>
              </a:tr>
              <a:tr h="459568">
                <a:tc>
                  <a:txBody>
                    <a:bodyPr/>
                    <a:lstStyle/>
                    <a:p>
                      <a:r>
                        <a:rPr lang="en-US" dirty="0" smtClean="0"/>
                        <a:t>Sailor Overboard</a:t>
                      </a:r>
                      <a:endParaRPr lang="en-US" dirty="0"/>
                    </a:p>
                  </a:txBody>
                  <a:tcPr/>
                </a:tc>
                <a:tc>
                  <a:txBody>
                    <a:bodyPr/>
                    <a:lstStyle/>
                    <a:p>
                      <a:r>
                        <a:rPr lang="en-US" dirty="0" smtClean="0"/>
                        <a:t>Find Sailor</a:t>
                      </a:r>
                      <a:endParaRPr lang="en-US" dirty="0"/>
                    </a:p>
                  </a:txBody>
                  <a:tcPr/>
                </a:tc>
                <a:tc>
                  <a:txBody>
                    <a:bodyPr/>
                    <a:lstStyle/>
                    <a:p>
                      <a:r>
                        <a:rPr lang="en-US" dirty="0" smtClean="0"/>
                        <a:t>Report status</a:t>
                      </a:r>
                      <a:endParaRPr lang="en-US" dirty="0"/>
                    </a:p>
                  </a:txBody>
                  <a:tcPr/>
                </a:tc>
                <a:tc>
                  <a:txBody>
                    <a:bodyPr/>
                    <a:lstStyle/>
                    <a:p>
                      <a:r>
                        <a:rPr lang="en-US" dirty="0" smtClean="0"/>
                        <a:t>Avoid</a:t>
                      </a:r>
                      <a:r>
                        <a:rPr lang="en-US" baseline="0" dirty="0" smtClean="0"/>
                        <a:t> interference</a:t>
                      </a:r>
                      <a:endParaRPr lang="en-US" dirty="0"/>
                    </a:p>
                  </a:txBody>
                  <a:tcPr/>
                </a:tc>
                <a:tc>
                  <a:txBody>
                    <a:bodyPr/>
                    <a:lstStyle/>
                    <a:p>
                      <a:r>
                        <a:rPr lang="en-US" dirty="0" smtClean="0"/>
                        <a:t>Track sailor</a:t>
                      </a:r>
                      <a:r>
                        <a:rPr lang="en-US" baseline="0" dirty="0" smtClean="0"/>
                        <a:t> until rescued or relieved</a:t>
                      </a:r>
                      <a:endParaRPr lang="en-US" dirty="0"/>
                    </a:p>
                  </a:txBody>
                  <a:tcPr/>
                </a:tc>
                <a:extLst>
                  <a:ext uri="{0D108BD9-81ED-4DB2-BD59-A6C34878D82A}">
                    <a16:rowId xmlns:a16="http://schemas.microsoft.com/office/drawing/2014/main" val="3137625694"/>
                  </a:ext>
                </a:extLst>
              </a:tr>
              <a:tr h="459568">
                <a:tc>
                  <a:txBody>
                    <a:bodyPr/>
                    <a:lstStyle/>
                    <a:p>
                      <a:r>
                        <a:rPr lang="en-US" dirty="0" smtClean="0"/>
                        <a:t>Lifeboat Rescue</a:t>
                      </a:r>
                      <a:endParaRPr lang="en-US" dirty="0"/>
                    </a:p>
                  </a:txBody>
                  <a:tcPr/>
                </a:tc>
                <a:tc>
                  <a:txBody>
                    <a:bodyPr/>
                    <a:lstStyle/>
                    <a:p>
                      <a:r>
                        <a:rPr lang="en-US" dirty="0" smtClean="0"/>
                        <a:t>Find Lifeboat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Report status</a:t>
                      </a:r>
                    </a:p>
                    <a:p>
                      <a:endParaRPr lang="en-US" dirty="0"/>
                    </a:p>
                  </a:txBody>
                  <a:tcPr/>
                </a:tc>
                <a:tc>
                  <a:txBody>
                    <a:bodyPr/>
                    <a:lstStyle/>
                    <a:p>
                      <a:r>
                        <a:rPr lang="en-US" dirty="0" smtClean="0"/>
                        <a:t>Two-way communication</a:t>
                      </a:r>
                      <a:endParaRPr lang="en-US" dirty="0"/>
                    </a:p>
                  </a:txBody>
                  <a:tcPr/>
                </a:tc>
                <a:tc>
                  <a:txBody>
                    <a:bodyPr/>
                    <a:lstStyle/>
                    <a:p>
                      <a:r>
                        <a:rPr lang="en-US" dirty="0" smtClean="0"/>
                        <a:t>Track life raft until relieved</a:t>
                      </a:r>
                      <a:endParaRPr lang="en-US" dirty="0"/>
                    </a:p>
                  </a:txBody>
                  <a:tcPr/>
                </a:tc>
                <a:extLst>
                  <a:ext uri="{0D108BD9-81ED-4DB2-BD59-A6C34878D82A}">
                    <a16:rowId xmlns:a16="http://schemas.microsoft.com/office/drawing/2014/main" val="126752467"/>
                  </a:ext>
                </a:extLst>
              </a:tr>
              <a:tr h="459568">
                <a:tc>
                  <a:txBody>
                    <a:bodyPr/>
                    <a:lstStyle/>
                    <a:p>
                      <a:r>
                        <a:rPr lang="en-US" dirty="0" smtClean="0"/>
                        <a:t>Pirate Seizure of Merchant</a:t>
                      </a:r>
                      <a:r>
                        <a:rPr lang="en-US" baseline="0" dirty="0" smtClean="0"/>
                        <a:t> Ship</a:t>
                      </a:r>
                    </a:p>
                  </a:txBody>
                  <a:tcPr/>
                </a:tc>
                <a:tc>
                  <a:txBody>
                    <a:bodyPr/>
                    <a:lstStyle/>
                    <a:p>
                      <a:r>
                        <a:rPr lang="en-US" dirty="0" smtClean="0"/>
                        <a:t>Find merchant ship, pirate small boats</a:t>
                      </a:r>
                      <a:endParaRPr lang="en-US" dirty="0"/>
                    </a:p>
                  </a:txBody>
                  <a:tcPr/>
                </a:tc>
                <a:tc>
                  <a:txBody>
                    <a:bodyPr/>
                    <a:lstStyle/>
                    <a:p>
                      <a:r>
                        <a:rPr lang="en-US" dirty="0" smtClean="0"/>
                        <a:t>Identity</a:t>
                      </a:r>
                      <a:r>
                        <a:rPr lang="en-US" baseline="0" dirty="0" smtClean="0"/>
                        <a:t> Friend Foe Neutral Unknown (</a:t>
                      </a:r>
                      <a:r>
                        <a:rPr lang="en-US" dirty="0" smtClean="0"/>
                        <a:t>IFFNU)</a:t>
                      </a:r>
                    </a:p>
                    <a:p>
                      <a:r>
                        <a:rPr lang="en-US" dirty="0" smtClean="0"/>
                        <a:t>Issue warnings</a:t>
                      </a:r>
                      <a:endParaRPr lang="en-US" dirty="0"/>
                    </a:p>
                  </a:txBody>
                  <a:tcPr/>
                </a:tc>
                <a:tc>
                  <a:txBody>
                    <a:bodyPr/>
                    <a:lstStyle/>
                    <a:p>
                      <a:r>
                        <a:rPr lang="en-US" dirty="0" smtClean="0"/>
                        <a:t>Human commander authorization to use lethal force</a:t>
                      </a:r>
                      <a:endParaRPr lang="en-US" dirty="0"/>
                    </a:p>
                  </a:txBody>
                  <a:tcPr/>
                </a:tc>
                <a:tc>
                  <a:txBody>
                    <a:bodyPr/>
                    <a:lstStyle/>
                    <a:p>
                      <a:r>
                        <a:rPr lang="en-US" dirty="0" smtClean="0"/>
                        <a:t>Attack to defend ship if provoked, stay with merchant</a:t>
                      </a:r>
                      <a:endParaRPr lang="en-US" dirty="0"/>
                    </a:p>
                  </a:txBody>
                  <a:tcPr/>
                </a:tc>
                <a:extLst>
                  <a:ext uri="{0D108BD9-81ED-4DB2-BD59-A6C34878D82A}">
                    <a16:rowId xmlns:a16="http://schemas.microsoft.com/office/drawing/2014/main" val="4062567700"/>
                  </a:ext>
                </a:extLst>
              </a:tr>
              <a:tr h="459568">
                <a:tc>
                  <a:txBody>
                    <a:bodyPr/>
                    <a:lstStyle/>
                    <a:p>
                      <a:r>
                        <a:rPr lang="en-US" dirty="0" smtClean="0"/>
                        <a:t>Hospital Ship </a:t>
                      </a:r>
                    </a:p>
                    <a:p>
                      <a:r>
                        <a:rPr lang="en-US" baseline="0" dirty="0" smtClean="0"/>
                        <a:t>Swarm Attack</a:t>
                      </a:r>
                    </a:p>
                  </a:txBody>
                  <a:tcPr/>
                </a:tc>
                <a:tc>
                  <a:txBody>
                    <a:bodyPr/>
                    <a:lstStyle/>
                    <a:p>
                      <a:r>
                        <a:rPr lang="en-US" dirty="0" smtClean="0"/>
                        <a:t>EM threat signals detected</a:t>
                      </a:r>
                      <a:endParaRPr lang="en-US" dirty="0"/>
                    </a:p>
                  </a:txBody>
                  <a:tcPr/>
                </a:tc>
                <a:tc>
                  <a:txBody>
                    <a:bodyPr/>
                    <a:lstStyle/>
                    <a:p>
                      <a:r>
                        <a:rPr lang="en-US" dirty="0" smtClean="0"/>
                        <a:t>(no orientation step</a:t>
                      </a:r>
                      <a:r>
                        <a:rPr lang="en-US" baseline="0" dirty="0" smtClean="0"/>
                        <a:t> in Sense Decide Act)</a:t>
                      </a:r>
                      <a:endParaRPr lang="en-US" dirty="0" smtClean="0"/>
                    </a:p>
                  </a:txBody>
                  <a:tcPr/>
                </a:tc>
                <a:tc>
                  <a:txBody>
                    <a:bodyPr/>
                    <a:lstStyle/>
                    <a:p>
                      <a:r>
                        <a:rPr lang="en-US" dirty="0" smtClean="0"/>
                        <a:t>Reflex-response weapons attack</a:t>
                      </a:r>
                      <a:endParaRPr lang="en-US" dirty="0"/>
                    </a:p>
                  </a:txBody>
                  <a:tcPr/>
                </a:tc>
                <a:tc>
                  <a:txBody>
                    <a:bodyPr/>
                    <a:lstStyle/>
                    <a:p>
                      <a:r>
                        <a:rPr lang="en-US" dirty="0" smtClean="0"/>
                        <a:t>Mistaken attack on friendly =</a:t>
                      </a:r>
                      <a:r>
                        <a:rPr lang="en-US" baseline="0" dirty="0" smtClean="0"/>
                        <a:t> war crime</a:t>
                      </a:r>
                      <a:endParaRPr lang="en-US" dirty="0"/>
                    </a:p>
                  </a:txBody>
                  <a:tcPr/>
                </a:tc>
                <a:extLst>
                  <a:ext uri="{0D108BD9-81ED-4DB2-BD59-A6C34878D82A}">
                    <a16:rowId xmlns:a16="http://schemas.microsoft.com/office/drawing/2014/main" val="2160330361"/>
                  </a:ext>
                </a:extLst>
              </a:tr>
              <a:tr h="459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Hospital Ship Defense detects  spoofing anti-pattern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EM threat signals detected</a:t>
                      </a:r>
                    </a:p>
                  </a:txBody>
                  <a:tcPr/>
                </a:tc>
                <a:tc>
                  <a:txBody>
                    <a:bodyPr/>
                    <a:lstStyle/>
                    <a:p>
                      <a:r>
                        <a:rPr lang="en-US" dirty="0" smtClean="0"/>
                        <a:t>IFFNU </a:t>
                      </a:r>
                    </a:p>
                    <a:p>
                      <a:r>
                        <a:rPr lang="en-US" dirty="0" smtClean="0"/>
                        <a:t>including correlation</a:t>
                      </a:r>
                      <a:endParaRPr lang="en-US" dirty="0"/>
                    </a:p>
                  </a:txBody>
                  <a:tcPr/>
                </a:tc>
                <a:tc>
                  <a:txBody>
                    <a:bodyPr/>
                    <a:lstStyle/>
                    <a:p>
                      <a:r>
                        <a:rPr lang="en-US" dirty="0" smtClean="0"/>
                        <a:t>Human requirement for lethal force</a:t>
                      </a:r>
                      <a:r>
                        <a:rPr lang="en-US" baseline="0" dirty="0" smtClean="0"/>
                        <a:t> </a:t>
                      </a:r>
                      <a:r>
                        <a:rPr lang="en-US" dirty="0" smtClean="0"/>
                        <a:t>unmet, attack avoided</a:t>
                      </a:r>
                      <a:endParaRPr lang="en-US" dirty="0"/>
                    </a:p>
                  </a:txBody>
                  <a:tcPr/>
                </a:tc>
                <a:tc>
                  <a:txBody>
                    <a:bodyPr/>
                    <a:lstStyle/>
                    <a:p>
                      <a:r>
                        <a:rPr lang="en-US" dirty="0" smtClean="0"/>
                        <a:t>Report threat alert, commence search for hostile actors</a:t>
                      </a:r>
                      <a:endParaRPr lang="en-US" dirty="0"/>
                    </a:p>
                  </a:txBody>
                  <a:tcPr/>
                </a:tc>
                <a:extLst>
                  <a:ext uri="{0D108BD9-81ED-4DB2-BD59-A6C34878D82A}">
                    <a16:rowId xmlns:a16="http://schemas.microsoft.com/office/drawing/2014/main" val="1112670816"/>
                  </a:ext>
                </a:extLst>
              </a:tr>
            </a:tbl>
          </a:graphicData>
        </a:graphic>
      </p:graphicFrame>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30</a:t>
            </a:fld>
            <a:endParaRPr lang="en-US"/>
          </a:p>
        </p:txBody>
      </p:sp>
    </p:spTree>
    <p:extLst>
      <p:ext uri="{BB962C8B-B14F-4D97-AF65-F5344CB8AC3E}">
        <p14:creationId xmlns:p14="http://schemas.microsoft.com/office/powerpoint/2010/main" val="34778763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014276" cy="1325563"/>
          </a:xfrm>
        </p:spPr>
        <p:txBody>
          <a:bodyPr>
            <a:normAutofit/>
          </a:bodyPr>
          <a:lstStyle/>
          <a:p>
            <a:r>
              <a:rPr lang="en-US" sz="4000" dirty="0" smtClean="0"/>
              <a:t>Not suitable for brute-force numerical computation</a:t>
            </a:r>
            <a:endParaRPr lang="en-US" sz="4000" dirty="0"/>
          </a:p>
        </p:txBody>
      </p:sp>
      <p:sp>
        <p:nvSpPr>
          <p:cNvPr id="3" name="Content Placeholder 2"/>
          <p:cNvSpPr>
            <a:spLocks noGrp="1"/>
          </p:cNvSpPr>
          <p:nvPr>
            <p:ph idx="1"/>
          </p:nvPr>
        </p:nvSpPr>
        <p:spPr>
          <a:xfrm>
            <a:off x="838199" y="1686729"/>
            <a:ext cx="10645833" cy="5124972"/>
          </a:xfrm>
        </p:spPr>
        <p:txBody>
          <a:bodyPr>
            <a:normAutofit fontScale="85000" lnSpcReduction="20000"/>
          </a:bodyPr>
          <a:lstStyle/>
          <a:p>
            <a:r>
              <a:rPr lang="en-US" dirty="0" smtClean="0"/>
              <a:t>AI algorithms for </a:t>
            </a:r>
            <a:r>
              <a:rPr lang="en-US" dirty="0" smtClean="0">
                <a:hlinkClick r:id="rId3"/>
              </a:rPr>
              <a:t>Machine Learning (ML)</a:t>
            </a:r>
            <a:r>
              <a:rPr lang="en-US" dirty="0" smtClean="0"/>
              <a:t> and </a:t>
            </a:r>
            <a:r>
              <a:rPr lang="en-US" dirty="0" smtClean="0">
                <a:hlinkClick r:id="rId4"/>
              </a:rPr>
              <a:t>Data Mining</a:t>
            </a:r>
            <a:r>
              <a:rPr lang="en-US" dirty="0" smtClean="0"/>
              <a:t> are often based on statistically training against large datasets to find patterns for filters.  </a:t>
            </a:r>
          </a:p>
          <a:p>
            <a:pPr lvl="1"/>
            <a:r>
              <a:rPr lang="en-US" dirty="0" smtClean="0"/>
              <a:t>For example, </a:t>
            </a:r>
            <a:r>
              <a:rPr lang="en-US" b="1" dirty="0" smtClean="0"/>
              <a:t>convolutional neural networks</a:t>
            </a:r>
            <a:r>
              <a:rPr lang="en-US" dirty="0" smtClean="0"/>
              <a:t>, </a:t>
            </a:r>
            <a:r>
              <a:rPr lang="en-US" b="1" dirty="0" smtClean="0"/>
              <a:t>genetic algorithms</a:t>
            </a:r>
            <a:r>
              <a:rPr lang="en-US" dirty="0" smtClean="0"/>
              <a:t>, </a:t>
            </a:r>
            <a:r>
              <a:rPr lang="en-US" b="1" dirty="0" smtClean="0"/>
              <a:t>reinforcement learning</a:t>
            </a:r>
            <a:r>
              <a:rPr lang="en-US" dirty="0" smtClean="0"/>
              <a:t>, etc.</a:t>
            </a:r>
          </a:p>
          <a:p>
            <a:r>
              <a:rPr lang="en-US" dirty="0"/>
              <a:t>Often requires identifying right/wrong matches </a:t>
            </a:r>
            <a:r>
              <a:rPr lang="en-US" dirty="0" smtClean="0"/>
              <a:t>within </a:t>
            </a:r>
            <a:r>
              <a:rPr lang="en-US" dirty="0"/>
              <a:t>large search </a:t>
            </a:r>
            <a:r>
              <a:rPr lang="en-US" dirty="0" smtClean="0"/>
              <a:t>spaces.</a:t>
            </a:r>
            <a:endParaRPr lang="en-US" dirty="0"/>
          </a:p>
          <a:p>
            <a:r>
              <a:rPr lang="en-US" dirty="0" smtClean="0"/>
              <a:t>Such predictive analytics are useful for classification models using detailed and noisy sensor data.  Given the central importance of </a:t>
            </a:r>
            <a:r>
              <a:rPr lang="en-US" dirty="0" smtClean="0">
                <a:hlinkClick r:id="rId5"/>
              </a:rPr>
              <a:t>IFFNU</a:t>
            </a:r>
            <a:r>
              <a:rPr lang="en-US" dirty="0" smtClean="0"/>
              <a:t> and some conditional communications to ethical control, ML filters can be helpful if carefully applied.</a:t>
            </a:r>
          </a:p>
          <a:p>
            <a:r>
              <a:rPr lang="en-US" dirty="0" smtClean="0"/>
              <a:t>Nevertheless such approaches are not appropriate for carefully following Rules of Engagement (ROEs), Laws of Armed Conflict (LOAC) or other </a:t>
            </a:r>
            <a:r>
              <a:rPr lang="en-US" dirty="0"/>
              <a:t>ethical </a:t>
            </a:r>
            <a:r>
              <a:rPr lang="en-US" dirty="0" smtClean="0"/>
              <a:t>prerequisites, especially when human expertise </a:t>
            </a:r>
            <a:r>
              <a:rPr lang="en-US" dirty="0"/>
              <a:t>and </a:t>
            </a:r>
            <a:r>
              <a:rPr lang="en-US" dirty="0" smtClean="0"/>
              <a:t>judgement is essential for robot teams.</a:t>
            </a:r>
          </a:p>
          <a:p>
            <a:r>
              <a:rPr lang="en-US" dirty="0" smtClean="0"/>
              <a:t>(Similarly, </a:t>
            </a:r>
            <a:r>
              <a:rPr lang="en-US" dirty="0"/>
              <a:t>massive </a:t>
            </a:r>
            <a:r>
              <a:rPr lang="en-US" dirty="0" smtClean="0"/>
              <a:t>computation or </a:t>
            </a:r>
            <a:r>
              <a:rPr lang="en-US" dirty="0" smtClean="0">
                <a:hlinkClick r:id="rId6"/>
              </a:rPr>
              <a:t>Quantum Computing</a:t>
            </a:r>
            <a:r>
              <a:rPr lang="en-US" dirty="0" smtClean="0"/>
              <a:t> </a:t>
            </a:r>
            <a:r>
              <a:rPr lang="en-US" dirty="0"/>
              <a:t>approaches </a:t>
            </a:r>
            <a:r>
              <a:rPr lang="en-US" dirty="0" smtClean="0"/>
              <a:t>might be useful in some problems, but are not of practical use for Ethical Control mission orders given by human commanders judiciously guiding remote mobile robots)</a:t>
            </a:r>
          </a:p>
          <a:p>
            <a:pPr marL="0" indent="0">
              <a:buNone/>
            </a:pPr>
            <a:r>
              <a:rPr lang="en-US" dirty="0" smtClean="0"/>
              <a:t>Naval history has long shown that sound human judgement is crucial for assessing best strategies and courses of action in ill-structured contexts. Semantic Web approaches are preferable and actionable for Ethical Control.</a:t>
            </a:r>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31</a:t>
            </a:fld>
            <a:endParaRPr lang="en-US" dirty="0"/>
          </a:p>
        </p:txBody>
      </p:sp>
    </p:spTree>
    <p:extLst>
      <p:ext uri="{BB962C8B-B14F-4D97-AF65-F5344CB8AC3E}">
        <p14:creationId xmlns:p14="http://schemas.microsoft.com/office/powerpoint/2010/main" val="20734435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9053513" cy="1325563"/>
          </a:xfrm>
        </p:spPr>
        <p:txBody>
          <a:bodyPr>
            <a:normAutofit/>
          </a:bodyPr>
          <a:lstStyle/>
          <a:p>
            <a:r>
              <a:rPr lang="en-US" sz="3600" dirty="0" smtClean="0"/>
              <a:t>US Semantic Technologies Symposium (US2TS) </a:t>
            </a:r>
            <a:br>
              <a:rPr lang="en-US" sz="3600" dirty="0" smtClean="0"/>
            </a:br>
            <a:r>
              <a:rPr lang="en-US" sz="3600" dirty="0" smtClean="0"/>
              <a:t>Session</a:t>
            </a:r>
            <a:r>
              <a:rPr lang="en-US" sz="3600" dirty="0"/>
              <a:t>: </a:t>
            </a:r>
            <a:r>
              <a:rPr lang="en-US" sz="3600" dirty="0" smtClean="0">
                <a:hlinkClick r:id="rId3"/>
              </a:rPr>
              <a:t>Hybrid </a:t>
            </a:r>
            <a:r>
              <a:rPr lang="en-US" sz="3600" dirty="0">
                <a:hlinkClick r:id="rId3"/>
              </a:rPr>
              <a:t>AI for Context Understanding</a:t>
            </a:r>
            <a:endParaRPr lang="en-US" sz="3600" dirty="0"/>
          </a:p>
        </p:txBody>
      </p:sp>
      <p:sp>
        <p:nvSpPr>
          <p:cNvPr id="5" name="Content Placeholder 4"/>
          <p:cNvSpPr>
            <a:spLocks noGrp="1"/>
          </p:cNvSpPr>
          <p:nvPr>
            <p:ph idx="1"/>
          </p:nvPr>
        </p:nvSpPr>
        <p:spPr>
          <a:xfrm>
            <a:off x="838201" y="1825624"/>
            <a:ext cx="10858500" cy="4899026"/>
          </a:xfrm>
        </p:spPr>
        <p:txBody>
          <a:bodyPr>
            <a:normAutofit/>
          </a:bodyPr>
          <a:lstStyle/>
          <a:p>
            <a:pPr marL="0" indent="0">
              <a:buNone/>
            </a:pPr>
            <a:r>
              <a:rPr lang="en-US" sz="2400" dirty="0" smtClean="0"/>
              <a:t>What is nature </a:t>
            </a:r>
            <a:r>
              <a:rPr lang="en-US" sz="2400" dirty="0"/>
              <a:t>of </a:t>
            </a:r>
            <a:r>
              <a:rPr lang="en-US" sz="2400" dirty="0" smtClean="0"/>
              <a:t>context </a:t>
            </a:r>
            <a:r>
              <a:rPr lang="en-US" sz="2400" dirty="0"/>
              <a:t>that </a:t>
            </a:r>
            <a:r>
              <a:rPr lang="en-US" sz="2400" dirty="0" smtClean="0"/>
              <a:t>described </a:t>
            </a:r>
            <a:r>
              <a:rPr lang="en-US" sz="2400" dirty="0"/>
              <a:t>hybrid AI system is trying to understand</a:t>
            </a:r>
            <a:r>
              <a:rPr lang="en-US" sz="2400" dirty="0" smtClean="0"/>
              <a:t>?</a:t>
            </a:r>
          </a:p>
          <a:p>
            <a:pPr lvl="1"/>
            <a:r>
              <a:rPr lang="en-US" sz="2000" dirty="0" smtClean="0"/>
              <a:t>Validate human orders to remote unmanned systems with capacity for lethal/lifesaving force.</a:t>
            </a:r>
          </a:p>
          <a:p>
            <a:pPr lvl="1"/>
            <a:r>
              <a:rPr lang="en-US" sz="2000" dirty="0" smtClean="0"/>
              <a:t>Ethics for Rules of Engagement (ROE), Laws of Armed Conflict (LOAC), operational constraints.</a:t>
            </a:r>
            <a:endParaRPr lang="en-US" sz="2000" dirty="0"/>
          </a:p>
          <a:p>
            <a:pPr marL="0" indent="0">
              <a:buNone/>
            </a:pPr>
            <a:r>
              <a:rPr lang="en-US" sz="2400" dirty="0" smtClean="0"/>
              <a:t>What </a:t>
            </a:r>
            <a:r>
              <a:rPr lang="en-US" sz="2400" dirty="0"/>
              <a:t>specific methods </a:t>
            </a:r>
            <a:r>
              <a:rPr lang="en-US" sz="2400" dirty="0" smtClean="0"/>
              <a:t>and </a:t>
            </a:r>
            <a:r>
              <a:rPr lang="en-US" sz="2400" dirty="0"/>
              <a:t>technologies does this hybrid AI system use, and how?</a:t>
            </a:r>
          </a:p>
          <a:p>
            <a:pPr lvl="1"/>
            <a:r>
              <a:rPr lang="en-US" sz="2000" dirty="0" smtClean="0"/>
              <a:t>Validatable XML mission syntax using controlled vocabularies with</a:t>
            </a:r>
            <a:r>
              <a:rPr lang="en-US" sz="2000" dirty="0"/>
              <a:t> corresponding ontology</a:t>
            </a:r>
            <a:r>
              <a:rPr lang="en-US" sz="2000" dirty="0" smtClean="0"/>
              <a:t>.</a:t>
            </a:r>
          </a:p>
          <a:p>
            <a:pPr lvl="1"/>
            <a:r>
              <a:rPr lang="en-US" sz="2000" dirty="0" smtClean="0"/>
              <a:t>Perform SPARQL queries of RDF/OWL to check complex relationships, requirements, violations.</a:t>
            </a:r>
          </a:p>
          <a:p>
            <a:pPr lvl="1"/>
            <a:r>
              <a:rPr lang="en-US" sz="2000" dirty="0" smtClean="0"/>
              <a:t>Conversions for declarative orders, language implementations, Turtle triples with Protégé, ARQ.</a:t>
            </a:r>
            <a:endParaRPr lang="en-US" sz="2000" dirty="0"/>
          </a:p>
          <a:p>
            <a:pPr marL="0" indent="0">
              <a:buNone/>
            </a:pPr>
            <a:r>
              <a:rPr lang="en-US" sz="2400" dirty="0" smtClean="0"/>
              <a:t>What </a:t>
            </a:r>
            <a:r>
              <a:rPr lang="en-US" sz="2400" dirty="0"/>
              <a:t>are </a:t>
            </a:r>
            <a:r>
              <a:rPr lang="en-US" sz="2400" dirty="0" smtClean="0"/>
              <a:t>current </a:t>
            </a:r>
            <a:r>
              <a:rPr lang="en-US" sz="2400" dirty="0"/>
              <a:t>limitations in </a:t>
            </a:r>
            <a:r>
              <a:rPr lang="en-US" sz="2400" dirty="0" smtClean="0"/>
              <a:t>presented solution, what is plan </a:t>
            </a:r>
            <a:r>
              <a:rPr lang="en-US" sz="2400" dirty="0"/>
              <a:t>for future work</a:t>
            </a:r>
            <a:r>
              <a:rPr lang="en-US" sz="2400" dirty="0" smtClean="0"/>
              <a:t>?</a:t>
            </a:r>
          </a:p>
          <a:p>
            <a:pPr lvl="1"/>
            <a:r>
              <a:rPr lang="en-US" sz="2000" dirty="0" smtClean="0"/>
              <a:t>Representative test cases are being tested in simulation to build out verification framework.</a:t>
            </a:r>
          </a:p>
          <a:p>
            <a:pPr lvl="1"/>
            <a:r>
              <a:rPr lang="en-US" sz="2000" dirty="0" smtClean="0"/>
              <a:t>Supports maritime operations with tractable Identification Friend Foe Neutral Unknown (IFFNU).</a:t>
            </a:r>
          </a:p>
          <a:p>
            <a:pPr lvl="1"/>
            <a:r>
              <a:rPr lang="en-US" sz="2000" dirty="0" smtClean="0"/>
              <a:t>Expand scope with larger mission sets for diverse operations by unmanned systems in real world.</a:t>
            </a:r>
          </a:p>
          <a:p>
            <a:pPr lvl="1"/>
            <a:r>
              <a:rPr lang="en-US" sz="2000" dirty="0" smtClean="0"/>
              <a:t>Bridge command and control (C2) with modeling and simulation (M&amp;S) virtual environments, for</a:t>
            </a:r>
          </a:p>
          <a:p>
            <a:pPr lvl="1"/>
            <a:r>
              <a:rPr lang="en-US" sz="2000" dirty="0" smtClean="0"/>
              <a:t>Domain-expert qualification of hardware/software systems using tactical scenarios as unit tests.</a:t>
            </a:r>
            <a:endParaRPr lang="en-US" sz="2000" dirty="0"/>
          </a:p>
        </p:txBody>
      </p:sp>
      <p:pic>
        <p:nvPicPr>
          <p:cNvPr id="7" name="Picture 6">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9296" y="147802"/>
            <a:ext cx="2181229" cy="1204748"/>
          </a:xfrm>
          <a:prstGeom prst="rect">
            <a:avLst/>
          </a:prstGeom>
        </p:spPr>
      </p:pic>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32</a:t>
            </a:fld>
            <a:endParaRPr lang="en-US"/>
          </a:p>
        </p:txBody>
      </p:sp>
      <p:sp>
        <p:nvSpPr>
          <p:cNvPr id="8" name="Title 1"/>
          <p:cNvSpPr txBox="1">
            <a:spLocks/>
          </p:cNvSpPr>
          <p:nvPr/>
        </p:nvSpPr>
        <p:spPr bwMode="auto">
          <a:xfrm>
            <a:off x="9840686" y="1478026"/>
            <a:ext cx="1856015" cy="270718"/>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1800" b="1" kern="0" dirty="0" smtClean="0">
                <a:solidFill>
                  <a:schemeClr val="accent1">
                    <a:lumMod val="50000"/>
                  </a:schemeClr>
                </a:solidFill>
              </a:rPr>
              <a:t>10-12 MAR 2020</a:t>
            </a:r>
            <a:endParaRPr lang="en-US" sz="1800" b="1" kern="0" dirty="0">
              <a:solidFill>
                <a:schemeClr val="accent1">
                  <a:lumMod val="50000"/>
                </a:schemeClr>
              </a:solidFill>
            </a:endParaRPr>
          </a:p>
        </p:txBody>
      </p:sp>
    </p:spTree>
    <p:extLst>
      <p:ext uri="{BB962C8B-B14F-4D97-AF65-F5344CB8AC3E}">
        <p14:creationId xmlns:p14="http://schemas.microsoft.com/office/powerpoint/2010/main" val="56892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874000" cy="1325563"/>
          </a:xfrm>
        </p:spPr>
        <p:txBody>
          <a:bodyPr/>
          <a:lstStyle/>
          <a:p>
            <a:r>
              <a:rPr lang="en-US" sz="4000" b="1" dirty="0"/>
              <a:t>IEEE </a:t>
            </a:r>
            <a:r>
              <a:rPr lang="en-US" sz="4000" b="1" dirty="0" smtClean="0"/>
              <a:t>P7000-series </a:t>
            </a:r>
            <a:r>
              <a:rPr lang="en-US" sz="4000" b="1" dirty="0"/>
              <a:t>Standards Projects</a:t>
            </a:r>
            <a:r>
              <a:rPr lang="en-US" b="1" dirty="0"/>
              <a:t/>
            </a:r>
            <a:br>
              <a:rPr lang="en-US" b="1" dirty="0"/>
            </a:br>
            <a:r>
              <a:rPr lang="en-US" sz="3600" b="1" dirty="0" smtClean="0"/>
              <a:t>  </a:t>
            </a:r>
            <a:r>
              <a:rPr lang="en-US" sz="2400" b="1" dirty="0" smtClean="0">
                <a:hlinkClick r:id="rId3"/>
              </a:rPr>
              <a:t>https</a:t>
            </a:r>
            <a:r>
              <a:rPr lang="en-US" sz="2400" b="1" dirty="0">
                <a:hlinkClick r:id="rId3"/>
              </a:rPr>
              <a:t>://</a:t>
            </a:r>
            <a:r>
              <a:rPr lang="en-US" sz="2400" b="1" dirty="0" smtClean="0">
                <a:hlinkClick r:id="rId3"/>
              </a:rPr>
              <a:t>ethicsinaction.ieee.org</a:t>
            </a:r>
            <a:r>
              <a:rPr lang="en-US" sz="2400" b="1" dirty="0" smtClean="0"/>
              <a:t> </a:t>
            </a:r>
            <a:endParaRPr lang="en-US" sz="2400" dirty="0"/>
          </a:p>
        </p:txBody>
      </p:sp>
      <p:sp>
        <p:nvSpPr>
          <p:cNvPr id="3" name="Content Placeholder 2"/>
          <p:cNvSpPr>
            <a:spLocks noGrp="1"/>
          </p:cNvSpPr>
          <p:nvPr>
            <p:ph idx="1"/>
          </p:nvPr>
        </p:nvSpPr>
        <p:spPr>
          <a:xfrm>
            <a:off x="838200" y="1835687"/>
            <a:ext cx="11277600" cy="4861559"/>
          </a:xfrm>
        </p:spPr>
        <p:txBody>
          <a:bodyPr>
            <a:normAutofit fontScale="85000" lnSpcReduction="20000"/>
          </a:bodyPr>
          <a:lstStyle/>
          <a:p>
            <a:r>
              <a:rPr lang="en-US" sz="2400" dirty="0" smtClean="0"/>
              <a:t>P7000 Model Process for Addressing Ethical Concerns during System Design</a:t>
            </a:r>
          </a:p>
          <a:p>
            <a:r>
              <a:rPr lang="en-US" sz="2400" dirty="0" smtClean="0"/>
              <a:t>P7001 Transparency of Autonomous Systems</a:t>
            </a:r>
          </a:p>
          <a:p>
            <a:r>
              <a:rPr lang="en-US" sz="2400" dirty="0" smtClean="0"/>
              <a:t>P7002 Data Privacy Process</a:t>
            </a:r>
          </a:p>
          <a:p>
            <a:r>
              <a:rPr lang="en-US" sz="2400" dirty="0" smtClean="0"/>
              <a:t>P7003 Algorithmic Bias Considerations</a:t>
            </a:r>
          </a:p>
          <a:p>
            <a:r>
              <a:rPr lang="en-US" sz="2400" dirty="0" smtClean="0"/>
              <a:t>P7004 Standard on Child and Student Data Governance</a:t>
            </a:r>
          </a:p>
          <a:p>
            <a:r>
              <a:rPr lang="en-US" sz="2400" dirty="0" smtClean="0"/>
              <a:t>P7005 Standard on Employee Data Governance</a:t>
            </a:r>
          </a:p>
          <a:p>
            <a:r>
              <a:rPr lang="en-US" sz="2400" dirty="0" smtClean="0"/>
              <a:t>P7006 Standard on Personal Data AI Agent Working Group</a:t>
            </a:r>
          </a:p>
          <a:p>
            <a:r>
              <a:rPr lang="en-US" sz="2400" dirty="0" smtClean="0"/>
              <a:t>P7007 Ontological Standard for Ethically driven Robotics and Automation Systems</a:t>
            </a:r>
          </a:p>
          <a:p>
            <a:r>
              <a:rPr lang="en-US" sz="2400" dirty="0" smtClean="0"/>
              <a:t>P7008 Standard for Ethically Driven Nudging for Robotic, Intelligent and Autonomous Systems</a:t>
            </a:r>
          </a:p>
          <a:p>
            <a:r>
              <a:rPr lang="en-US" sz="2400" dirty="0" smtClean="0"/>
              <a:t>P7009 Standard for Fail-Safe Design of Autonomous, Semi-Autonomous Systems</a:t>
            </a:r>
          </a:p>
          <a:p>
            <a:r>
              <a:rPr lang="en-US" sz="2400" dirty="0" smtClean="0"/>
              <a:t>P7010 Well-being metrics Standard for Ethical Artificial Intelligence </a:t>
            </a:r>
            <a:r>
              <a:rPr lang="en-US" sz="2400" dirty="0"/>
              <a:t>and Autonomous Systems</a:t>
            </a:r>
          </a:p>
          <a:p>
            <a:r>
              <a:rPr lang="en-US" sz="2400" dirty="0" smtClean="0"/>
              <a:t>P7011 </a:t>
            </a:r>
            <a:r>
              <a:rPr lang="en-US" sz="2400" dirty="0" err="1" smtClean="0"/>
              <a:t>Stadard</a:t>
            </a:r>
            <a:r>
              <a:rPr lang="en-US" sz="2400" dirty="0" smtClean="0"/>
              <a:t> for the </a:t>
            </a:r>
            <a:r>
              <a:rPr lang="en-US" sz="2400" dirty="0" err="1" smtClean="0"/>
              <a:t>Porcess</a:t>
            </a:r>
            <a:r>
              <a:rPr lang="en-US" sz="2400" dirty="0" smtClean="0"/>
              <a:t> of Identifying and Rating the Trustworthiness of News Sources</a:t>
            </a:r>
          </a:p>
          <a:p>
            <a:r>
              <a:rPr lang="en-US" sz="2400" dirty="0" smtClean="0"/>
              <a:t>P7012 Standard for Machine Readable Personal Privacy Terms</a:t>
            </a:r>
          </a:p>
          <a:p>
            <a:r>
              <a:rPr lang="en-US" sz="2400" dirty="0" smtClean="0"/>
              <a:t>P7014 Standard for Ethical Considerations in Emulated Empathy </a:t>
            </a:r>
            <a:r>
              <a:rPr lang="en-US" sz="2400" dirty="0"/>
              <a:t>in Autonomous and </a:t>
            </a:r>
            <a:r>
              <a:rPr lang="en-US" sz="2400" dirty="0" smtClean="0"/>
              <a:t>Intelligent Systems</a:t>
            </a:r>
            <a:endParaRPr lang="en-US" sz="2400" dirty="0"/>
          </a:p>
        </p:txBody>
      </p:sp>
      <p:sp>
        <p:nvSpPr>
          <p:cNvPr id="4" name="Rectangle 3"/>
          <p:cNvSpPr/>
          <p:nvPr/>
        </p:nvSpPr>
        <p:spPr>
          <a:xfrm>
            <a:off x="741680" y="4166743"/>
            <a:ext cx="8961120" cy="338074"/>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hlinkClick r:id="rId3"/>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783230" y="169045"/>
            <a:ext cx="3225890" cy="1537835"/>
          </a:xfrm>
          <a:prstGeom prst="rect">
            <a:avLst/>
          </a:prstGeom>
          <a:ln>
            <a:solidFill>
              <a:schemeClr val="accent1">
                <a:lumMod val="50000"/>
              </a:schemeClr>
            </a:solidFill>
          </a:ln>
        </p:spPr>
      </p:pic>
      <p:sp>
        <p:nvSpPr>
          <p:cNvPr id="10" name="Slide Number Placeholder 5"/>
          <p:cNvSpPr>
            <a:spLocks noGrp="1"/>
          </p:cNvSpPr>
          <p:nvPr>
            <p:ph type="sldNum" sz="quarter" idx="12"/>
          </p:nvPr>
        </p:nvSpPr>
        <p:spPr>
          <a:xfrm>
            <a:off x="8610600" y="6447314"/>
            <a:ext cx="2743200" cy="365125"/>
          </a:xfrm>
        </p:spPr>
        <p:txBody>
          <a:bodyPr/>
          <a:lstStyle/>
          <a:p>
            <a:fld id="{B31A39DF-61A9-4ACA-B734-536BAC9BE44A}" type="slidenum">
              <a:rPr lang="en-US" smtClean="0"/>
              <a:t>33</a:t>
            </a:fld>
            <a:endParaRPr lang="en-US" dirty="0"/>
          </a:p>
        </p:txBody>
      </p:sp>
      <p:pic>
        <p:nvPicPr>
          <p:cNvPr id="7" name="Picture 6">
            <a:hlinkClick r:id="rId3"/>
          </p:cNvPr>
          <p:cNvPicPr>
            <a:picLocks noChangeAspect="1"/>
          </p:cNvPicPr>
          <p:nvPr/>
        </p:nvPicPr>
        <p:blipFill>
          <a:blip r:embed="rId5"/>
          <a:stretch>
            <a:fillRect/>
          </a:stretch>
        </p:blipFill>
        <p:spPr>
          <a:xfrm>
            <a:off x="9948862" y="1851879"/>
            <a:ext cx="2060257" cy="2668055"/>
          </a:xfrm>
          <a:prstGeom prst="rect">
            <a:avLst/>
          </a:prstGeom>
          <a:ln>
            <a:solidFill>
              <a:schemeClr val="accent1">
                <a:lumMod val="50000"/>
              </a:schemeClr>
            </a:solidFill>
          </a:ln>
        </p:spPr>
      </p:pic>
    </p:spTree>
    <p:extLst>
      <p:ext uri="{BB962C8B-B14F-4D97-AF65-F5344CB8AC3E}">
        <p14:creationId xmlns:p14="http://schemas.microsoft.com/office/powerpoint/2010/main" val="42801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347522" cy="1325563"/>
          </a:xfrm>
        </p:spPr>
        <p:txBody>
          <a:bodyPr>
            <a:noAutofit/>
          </a:bodyPr>
          <a:lstStyle/>
          <a:p>
            <a:r>
              <a:rPr lang="en-US" sz="3200" dirty="0" smtClean="0">
                <a:solidFill>
                  <a:srgbClr val="000000"/>
                </a:solidFill>
              </a:rPr>
              <a:t>IEEE </a:t>
            </a:r>
            <a:r>
              <a:rPr lang="en-US" sz="3200" dirty="0">
                <a:solidFill>
                  <a:srgbClr val="000000"/>
                </a:solidFill>
              </a:rPr>
              <a:t>Standards Project </a:t>
            </a:r>
            <a:r>
              <a:rPr lang="en-US" sz="3200" dirty="0" smtClean="0">
                <a:solidFill>
                  <a:srgbClr val="000000"/>
                </a:solidFill>
              </a:rPr>
              <a:t>P7007 </a:t>
            </a:r>
            <a:r>
              <a:rPr lang="en-US" sz="3200" dirty="0">
                <a:solidFill>
                  <a:srgbClr val="000000"/>
                </a:solidFill>
              </a:rPr>
              <a:t>for Ontological Standard </a:t>
            </a:r>
            <a:r>
              <a:rPr lang="en-US" sz="3200" dirty="0" smtClean="0">
                <a:solidFill>
                  <a:srgbClr val="000000"/>
                </a:solidFill>
              </a:rPr>
              <a:t>for Ethically </a:t>
            </a:r>
            <a:r>
              <a:rPr lang="en-US" sz="3200" dirty="0">
                <a:solidFill>
                  <a:srgbClr val="000000"/>
                </a:solidFill>
              </a:rPr>
              <a:t>driven Robotics and Automation </a:t>
            </a:r>
            <a:r>
              <a:rPr lang="en-US" sz="3200" dirty="0" smtClean="0">
                <a:solidFill>
                  <a:srgbClr val="000000"/>
                </a:solidFill>
              </a:rPr>
              <a:t>Systems</a:t>
            </a:r>
            <a:endParaRPr lang="en-US" sz="3200" dirty="0"/>
          </a:p>
        </p:txBody>
      </p:sp>
      <p:sp>
        <p:nvSpPr>
          <p:cNvPr id="3" name="Content Placeholder 2"/>
          <p:cNvSpPr>
            <a:spLocks noGrp="1"/>
          </p:cNvSpPr>
          <p:nvPr>
            <p:ph idx="1"/>
          </p:nvPr>
        </p:nvSpPr>
        <p:spPr>
          <a:xfrm>
            <a:off x="539427" y="1796529"/>
            <a:ext cx="10778837" cy="4663043"/>
          </a:xfrm>
        </p:spPr>
        <p:txBody>
          <a:bodyPr>
            <a:normAutofit fontScale="85000" lnSpcReduction="10000"/>
          </a:bodyPr>
          <a:lstStyle/>
          <a:p>
            <a:r>
              <a:rPr lang="en-US" dirty="0" smtClean="0"/>
              <a:t>IEEE Global Initiative on Ethics of Autonomous and Intelligent Systems.</a:t>
            </a:r>
          </a:p>
          <a:p>
            <a:pPr lvl="1"/>
            <a:r>
              <a:rPr lang="en-US" dirty="0" smtClean="0">
                <a:hlinkClick r:id="rId3"/>
              </a:rPr>
              <a:t>https://ethicsinaction.ieee.org</a:t>
            </a:r>
            <a:r>
              <a:rPr lang="en-US" dirty="0" smtClean="0"/>
              <a:t> includes large document providing broad rationale.</a:t>
            </a:r>
          </a:p>
          <a:p>
            <a:pPr lvl="1"/>
            <a:r>
              <a:rPr lang="en-US" dirty="0" smtClean="0"/>
              <a:t>Includes 15 separate working groups in IEEE Standards Association (IEEE-SA).</a:t>
            </a:r>
          </a:p>
          <a:p>
            <a:pPr>
              <a:spcBef>
                <a:spcPts val="1200"/>
              </a:spcBef>
            </a:pPr>
            <a:r>
              <a:rPr lang="en-US" dirty="0" smtClean="0"/>
              <a:t>Relevant group: P7007, Ethically driven Robotics and Automation Systems.</a:t>
            </a:r>
          </a:p>
          <a:p>
            <a:pPr lvl="1"/>
            <a:r>
              <a:rPr lang="en-US" dirty="0" smtClean="0"/>
              <a:t>“IEEE </a:t>
            </a:r>
            <a:r>
              <a:rPr lang="en-US" dirty="0"/>
              <a:t>P7007 </a:t>
            </a:r>
            <a:r>
              <a:rPr lang="en-US" dirty="0" smtClean="0"/>
              <a:t>Standards Project for </a:t>
            </a:r>
            <a:r>
              <a:rPr lang="en-US" dirty="0" smtClean="0">
                <a:hlinkClick r:id="rId4"/>
              </a:rPr>
              <a:t>Ontological </a:t>
            </a:r>
            <a:r>
              <a:rPr lang="en-US" dirty="0">
                <a:hlinkClick r:id="rId4"/>
              </a:rPr>
              <a:t>Standard for Ethically driven Robotics and Automation Systems</a:t>
            </a:r>
            <a:r>
              <a:rPr lang="en-US" dirty="0"/>
              <a:t> establishes a set of ontologies with different abstraction levels that contain concepts, definitions and axioms that are necessary to establish ethically driven methodologies for the design of Robots and Automation Systems</a:t>
            </a:r>
            <a:r>
              <a:rPr lang="en-US" dirty="0" smtClean="0"/>
              <a:t>.”</a:t>
            </a:r>
          </a:p>
          <a:p>
            <a:pPr lvl="1"/>
            <a:r>
              <a:rPr lang="en-US" dirty="0">
                <a:hlinkClick r:id="rId5"/>
              </a:rPr>
              <a:t>http://</a:t>
            </a:r>
            <a:r>
              <a:rPr lang="en-US" dirty="0" smtClean="0">
                <a:hlinkClick r:id="rId5"/>
              </a:rPr>
              <a:t>standards.ieee.org/develop/project/7007.html</a:t>
            </a:r>
            <a:r>
              <a:rPr lang="en-US" dirty="0" smtClean="0"/>
              <a:t> </a:t>
            </a:r>
          </a:p>
          <a:p>
            <a:pPr lvl="1"/>
            <a:r>
              <a:rPr lang="en-US" dirty="0" smtClean="0"/>
              <a:t>Must be IEEE member, observe patent-policy requirements to participate in working group.</a:t>
            </a:r>
          </a:p>
          <a:p>
            <a:pPr lvl="1"/>
            <a:r>
              <a:rPr lang="en-US" dirty="0" smtClean="0"/>
              <a:t>“Not the intent to specify required ethical behaviors, but rather to formalize a vocabulary of terms, concepts, and relationships that can be used to enable unambiguous discussion among […] communities regarding what it means for autonomous systems to exhibit ethical behaviors.”</a:t>
            </a:r>
          </a:p>
          <a:p>
            <a:pPr lvl="1"/>
            <a:r>
              <a:rPr lang="en-US" dirty="0" smtClean="0"/>
              <a:t>Excellent forum with rich references, worth observation and participation.</a:t>
            </a:r>
          </a:p>
          <a:p>
            <a:r>
              <a:rPr lang="en-US" b="1" i="1" dirty="0" smtClean="0"/>
              <a:t>Active work: </a:t>
            </a:r>
            <a:r>
              <a:rPr lang="en-US" dirty="0" smtClean="0"/>
              <a:t>align several Ethical Control terms, concepts, use cases with P7007.</a:t>
            </a:r>
          </a:p>
        </p:txBody>
      </p:sp>
      <p:sp>
        <p:nvSpPr>
          <p:cNvPr id="5" name="Slide Number Placeholder 4"/>
          <p:cNvSpPr>
            <a:spLocks noGrp="1"/>
          </p:cNvSpPr>
          <p:nvPr>
            <p:ph type="sldNum" sz="quarter" idx="12"/>
          </p:nvPr>
        </p:nvSpPr>
        <p:spPr/>
        <p:txBody>
          <a:bodyPr/>
          <a:lstStyle/>
          <a:p>
            <a:fld id="{8F304BE6-A6EC-44DD-A690-28101BD4548D}" type="slidenum">
              <a:rPr lang="en-US" smtClean="0"/>
              <a:t>34</a:t>
            </a:fld>
            <a:endParaRPr lang="en-US"/>
          </a:p>
        </p:txBody>
      </p:sp>
      <p:pic>
        <p:nvPicPr>
          <p:cNvPr id="4" name="Picture 3">
            <a:hlinkClick r:id="rId5"/>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37159" y="323330"/>
            <a:ext cx="1593677" cy="1596910"/>
          </a:xfrm>
          <a:prstGeom prst="rect">
            <a:avLst/>
          </a:prstGeom>
          <a:ln>
            <a:solidFill>
              <a:schemeClr val="accent1">
                <a:lumMod val="50000"/>
              </a:schemeClr>
            </a:solidFill>
          </a:ln>
        </p:spPr>
      </p:pic>
    </p:spTree>
    <p:extLst>
      <p:ext uri="{BB962C8B-B14F-4D97-AF65-F5344CB8AC3E}">
        <p14:creationId xmlns:p14="http://schemas.microsoft.com/office/powerpoint/2010/main" val="40919189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765" y="344805"/>
            <a:ext cx="10515600" cy="1325563"/>
          </a:xfrm>
        </p:spPr>
        <p:txBody>
          <a:bodyPr>
            <a:normAutofit/>
          </a:bodyPr>
          <a:lstStyle/>
          <a:p>
            <a:r>
              <a:rPr lang="en-US" sz="3600" dirty="0"/>
              <a:t>Unmanned Maritime Autonomy Architecture (UMAA</a:t>
            </a:r>
            <a:r>
              <a:rPr lang="en-US" sz="3600" dirty="0" smtClean="0"/>
              <a:t>)</a:t>
            </a:r>
            <a:endParaRPr lang="en-US" sz="3600" dirty="0"/>
          </a:p>
        </p:txBody>
      </p:sp>
      <p:sp>
        <p:nvSpPr>
          <p:cNvPr id="3" name="Content Placeholder 2"/>
          <p:cNvSpPr>
            <a:spLocks noGrp="1"/>
          </p:cNvSpPr>
          <p:nvPr>
            <p:ph idx="1"/>
          </p:nvPr>
        </p:nvSpPr>
        <p:spPr>
          <a:xfrm>
            <a:off x="498765" y="1584554"/>
            <a:ext cx="11646130" cy="5032376"/>
          </a:xfrm>
        </p:spPr>
        <p:txBody>
          <a:bodyPr>
            <a:normAutofit fontScale="85000" lnSpcReduction="20000"/>
          </a:bodyPr>
          <a:lstStyle/>
          <a:p>
            <a:pPr marL="0" indent="0">
              <a:buNone/>
            </a:pPr>
            <a:r>
              <a:rPr lang="en-US" dirty="0" smtClean="0"/>
              <a:t>Richard R. Burgess, “</a:t>
            </a:r>
            <a:r>
              <a:rPr lang="en-US" sz="2600" dirty="0" smtClean="0">
                <a:hlinkClick r:id="rId3"/>
              </a:rPr>
              <a:t>Navy </a:t>
            </a:r>
            <a:r>
              <a:rPr lang="en-US" sz="2600" dirty="0">
                <a:hlinkClick r:id="rId3"/>
              </a:rPr>
              <a:t>Requests Information for Unmanned Maritime Autonomy </a:t>
            </a:r>
            <a:r>
              <a:rPr lang="en-US" sz="2600" dirty="0" smtClean="0">
                <a:hlinkClick r:id="rId3"/>
              </a:rPr>
              <a:t>Architecture</a:t>
            </a:r>
            <a:r>
              <a:rPr lang="en-US" dirty="0" smtClean="0"/>
              <a:t>,” SEA POWER, 20 FEB 19</a:t>
            </a:r>
          </a:p>
          <a:p>
            <a:r>
              <a:rPr lang="en-US" dirty="0"/>
              <a:t>“The intent of UMAA is to provide overarching standards that various UUVs and USVs can be built to in order to avoid creating multiple conflicting systems in the </a:t>
            </a:r>
            <a:r>
              <a:rPr lang="en-US" dirty="0" smtClean="0"/>
              <a:t>future”</a:t>
            </a:r>
          </a:p>
          <a:p>
            <a:r>
              <a:rPr lang="en-US" dirty="0" smtClean="0"/>
              <a:t>“The </a:t>
            </a:r>
            <a:r>
              <a:rPr lang="en-US" dirty="0"/>
              <a:t>UMAA is being established to enable autonomy commonality and reduce acquisition costs across both surface and undersea unmanned vehicles</a:t>
            </a:r>
            <a:r>
              <a:rPr lang="en-US" dirty="0" smtClean="0"/>
              <a:t>.”</a:t>
            </a:r>
          </a:p>
          <a:p>
            <a:r>
              <a:rPr lang="en-US" dirty="0"/>
              <a:t>Topics of interest include Situational Awareness</a:t>
            </a:r>
            <a:r>
              <a:rPr lang="en-US" dirty="0" smtClean="0"/>
              <a:t>, Sensor </a:t>
            </a:r>
            <a:r>
              <a:rPr lang="en-US" dirty="0"/>
              <a:t>and Effector </a:t>
            </a:r>
            <a:r>
              <a:rPr lang="en-US" dirty="0" smtClean="0"/>
              <a:t>Management, Processing Management, Communications Management, Vehicle </a:t>
            </a:r>
            <a:r>
              <a:rPr lang="en-US" dirty="0"/>
              <a:t>Maneuver </a:t>
            </a:r>
            <a:r>
              <a:rPr lang="en-US" dirty="0" smtClean="0"/>
              <a:t>Management, Vehicle </a:t>
            </a:r>
            <a:r>
              <a:rPr lang="en-US" dirty="0"/>
              <a:t>Engineering </a:t>
            </a:r>
            <a:r>
              <a:rPr lang="en-US" dirty="0" smtClean="0"/>
              <a:t>Management, Vehicle </a:t>
            </a:r>
            <a:r>
              <a:rPr lang="en-US" dirty="0"/>
              <a:t>Computing </a:t>
            </a:r>
            <a:r>
              <a:rPr lang="en-US" dirty="0" smtClean="0"/>
              <a:t>Management, Support Operations</a:t>
            </a:r>
          </a:p>
          <a:p>
            <a:pPr marL="0" indent="0">
              <a:buNone/>
            </a:pPr>
            <a:endParaRPr lang="en-US" sz="900" dirty="0" smtClean="0"/>
          </a:p>
          <a:p>
            <a:pPr marL="0" indent="0">
              <a:buNone/>
            </a:pPr>
            <a:r>
              <a:rPr lang="en-US" dirty="0" smtClean="0"/>
              <a:t>Multiple public NAVSEA documents refer to autonomy efforts and UMAA.</a:t>
            </a:r>
          </a:p>
          <a:p>
            <a:r>
              <a:rPr lang="en-US" sz="2400" dirty="0"/>
              <a:t>NAVSEA PMS 406 is Program Office for Unmanned Maritime </a:t>
            </a:r>
            <a:r>
              <a:rPr lang="en-US" sz="2400" dirty="0" smtClean="0"/>
              <a:t>Systems</a:t>
            </a:r>
          </a:p>
          <a:p>
            <a:r>
              <a:rPr lang="en-US" sz="2400" dirty="0" smtClean="0"/>
              <a:t>NAVSEA Fact Sheet:  Unmanned Maritime Systems Program Office (PMS 406)  </a:t>
            </a:r>
            <a:r>
              <a:rPr lang="en-US" sz="1800" dirty="0" smtClean="0">
                <a:hlinkClick r:id="rId4"/>
              </a:rPr>
              <a:t>https://www.navsea.navy.mil/Portals/103/Documents/Exhibits/SNA2019/UnmannedMaritimeSys-Small.pdf</a:t>
            </a:r>
            <a:r>
              <a:rPr lang="en-US" sz="1800" dirty="0" smtClean="0"/>
              <a:t> </a:t>
            </a:r>
          </a:p>
          <a:p>
            <a:r>
              <a:rPr lang="en-US" sz="2400" dirty="0" smtClean="0"/>
              <a:t>Automated </a:t>
            </a:r>
            <a:r>
              <a:rPr lang="en-US" sz="2400" dirty="0"/>
              <a:t>Management of Maritime Navigation Safety </a:t>
            </a:r>
            <a:br>
              <a:rPr lang="en-US" sz="2400" dirty="0"/>
            </a:br>
            <a:r>
              <a:rPr lang="en-US" sz="2400" dirty="0"/>
              <a:t>Navy </a:t>
            </a:r>
            <a:r>
              <a:rPr lang="en-US" sz="2400" dirty="0" smtClean="0"/>
              <a:t>SBIR </a:t>
            </a:r>
            <a:r>
              <a:rPr lang="en-US" sz="2400" dirty="0"/>
              <a:t>2020.1 - Topic </a:t>
            </a:r>
            <a:r>
              <a:rPr lang="en-US" sz="2400" dirty="0" smtClean="0"/>
              <a:t>N201-059, </a:t>
            </a:r>
            <a:r>
              <a:rPr lang="en-US" sz="2000" dirty="0" smtClean="0">
                <a:hlinkClick r:id="rId5"/>
              </a:rPr>
              <a:t>https</a:t>
            </a:r>
            <a:r>
              <a:rPr lang="en-US" sz="2000" dirty="0">
                <a:hlinkClick r:id="rId5"/>
              </a:rPr>
              <a:t>://</a:t>
            </a:r>
            <a:r>
              <a:rPr lang="en-US" sz="2000" dirty="0" smtClean="0">
                <a:hlinkClick r:id="rId5"/>
              </a:rPr>
              <a:t>www.navysbir.com/n20_1/N201-059.htm</a:t>
            </a:r>
            <a:r>
              <a:rPr lang="en-US" sz="2000" dirty="0" smtClean="0"/>
              <a:t> </a:t>
            </a:r>
            <a:endParaRPr lang="en-US" sz="2000"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35</a:t>
            </a:fld>
            <a:endParaRPr lang="en-US"/>
          </a:p>
        </p:txBody>
      </p:sp>
      <p:sp>
        <p:nvSpPr>
          <p:cNvPr id="5" name="Title 1"/>
          <p:cNvSpPr txBox="1">
            <a:spLocks/>
          </p:cNvSpPr>
          <p:nvPr/>
        </p:nvSpPr>
        <p:spPr bwMode="auto">
          <a:xfrm>
            <a:off x="10005348" y="4595670"/>
            <a:ext cx="1656144" cy="1156948"/>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400" b="1" kern="0" dirty="0" smtClean="0">
                <a:solidFill>
                  <a:schemeClr val="accent1">
                    <a:lumMod val="50000"/>
                  </a:schemeClr>
                </a:solidFill>
              </a:rPr>
              <a:t>Proposed Critical Path Forward</a:t>
            </a:r>
            <a:endParaRPr lang="en-US" sz="2400" b="1" kern="0" dirty="0">
              <a:solidFill>
                <a:schemeClr val="accent1">
                  <a:lumMod val="50000"/>
                </a:schemeClr>
              </a:solidFill>
            </a:endParaRPr>
          </a:p>
        </p:txBody>
      </p:sp>
    </p:spTree>
    <p:extLst>
      <p:ext uri="{BB962C8B-B14F-4D97-AF65-F5344CB8AC3E}">
        <p14:creationId xmlns:p14="http://schemas.microsoft.com/office/powerpoint/2010/main" val="65016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99531" cy="1325563"/>
          </a:xfrm>
        </p:spPr>
        <p:txBody>
          <a:bodyPr>
            <a:normAutofit/>
          </a:bodyPr>
          <a:lstStyle/>
          <a:p>
            <a:r>
              <a:rPr lang="en-US" sz="3600" dirty="0" smtClean="0"/>
              <a:t>Acting SECNAV Modly: unmanned, data, wargame, iterate</a:t>
            </a:r>
            <a:endParaRPr lang="en-US" sz="3600" dirty="0"/>
          </a:p>
        </p:txBody>
      </p:sp>
      <p:sp>
        <p:nvSpPr>
          <p:cNvPr id="3" name="Content Placeholder 2"/>
          <p:cNvSpPr>
            <a:spLocks noGrp="1"/>
          </p:cNvSpPr>
          <p:nvPr>
            <p:ph idx="1"/>
          </p:nvPr>
        </p:nvSpPr>
        <p:spPr>
          <a:xfrm>
            <a:off x="838199" y="1825625"/>
            <a:ext cx="10846777" cy="4729040"/>
          </a:xfrm>
        </p:spPr>
        <p:txBody>
          <a:bodyPr>
            <a:normAutofit lnSpcReduction="10000"/>
          </a:bodyPr>
          <a:lstStyle/>
          <a:p>
            <a:r>
              <a:rPr lang="en-US" dirty="0" smtClean="0">
                <a:hlinkClick r:id="rId3"/>
              </a:rPr>
              <a:t>SECNAV </a:t>
            </a:r>
            <a:r>
              <a:rPr lang="en-US" dirty="0">
                <a:hlinkClick r:id="rId3"/>
              </a:rPr>
              <a:t>Modly: Path to 355 Ships Will Rely on New Classes of Warships</a:t>
            </a:r>
            <a:endParaRPr lang="en-US" dirty="0"/>
          </a:p>
          <a:p>
            <a:r>
              <a:rPr lang="en-US" i="1" dirty="0"/>
              <a:t>USNI </a:t>
            </a:r>
            <a:r>
              <a:rPr lang="en-US" i="1" dirty="0" smtClean="0"/>
              <a:t>News</a:t>
            </a:r>
            <a:r>
              <a:rPr lang="en-US" dirty="0" smtClean="0"/>
              <a:t>, Megan Eckstein, 3 February 2020</a:t>
            </a:r>
            <a:endParaRPr lang="en-US" dirty="0"/>
          </a:p>
          <a:p>
            <a:pPr marL="0" indent="0">
              <a:buNone/>
            </a:pPr>
            <a:endParaRPr lang="en-US" dirty="0" smtClean="0"/>
          </a:p>
          <a:p>
            <a:pPr marL="0" indent="0">
              <a:buNone/>
            </a:pPr>
            <a:r>
              <a:rPr lang="en-US" sz="3000" dirty="0" smtClean="0"/>
              <a:t>“You </a:t>
            </a:r>
            <a:r>
              <a:rPr lang="en-US" sz="3000" dirty="0"/>
              <a:t>look at the frigate program: we think, because of the way we’ve approached that program, we’ve probably taken three years off the product development lifecycle for that. So we have to start doing the same type of thing: looking at proven hulls, things that can be adaptable for different areas. I understand the Hill’s concerns about </a:t>
            </a:r>
            <a:r>
              <a:rPr lang="en-US" sz="3000" b="1" i="1" dirty="0"/>
              <a:t>unmanned</a:t>
            </a:r>
            <a:r>
              <a:rPr lang="en-US" sz="3000" dirty="0"/>
              <a:t>, and we get that. … We have to convince them with </a:t>
            </a:r>
            <a:r>
              <a:rPr lang="en-US" sz="3000" b="1" i="1" dirty="0"/>
              <a:t>data</a:t>
            </a:r>
            <a:r>
              <a:rPr lang="en-US" sz="3000" dirty="0"/>
              <a:t>: we have to </a:t>
            </a:r>
            <a:r>
              <a:rPr lang="en-US" sz="3000" b="1" i="1" dirty="0"/>
              <a:t>wargame</a:t>
            </a:r>
            <a:r>
              <a:rPr lang="en-US" sz="3000" dirty="0"/>
              <a:t> this, we have to </a:t>
            </a:r>
            <a:r>
              <a:rPr lang="en-US" sz="3000" b="1" i="1" dirty="0"/>
              <a:t>iterate</a:t>
            </a:r>
            <a:r>
              <a:rPr lang="en-US" sz="3000" dirty="0"/>
              <a:t> it over and over again</a:t>
            </a:r>
            <a:r>
              <a:rPr lang="en-US" sz="3000" dirty="0" smtClean="0"/>
              <a:t>.”</a:t>
            </a:r>
          </a:p>
          <a:p>
            <a:pPr marL="0" indent="0" algn="r">
              <a:buNone/>
            </a:pPr>
            <a:r>
              <a:rPr lang="en-US" dirty="0" smtClean="0"/>
              <a:t>Honorable Thomas Modly, Acting SECNAV</a:t>
            </a:r>
            <a:endParaRPr lang="en-US" dirty="0"/>
          </a:p>
        </p:txBody>
      </p:sp>
      <p:pic>
        <p:nvPicPr>
          <p:cNvPr id="4" name="Picture 3">
            <a:hlinkClick r:id="rId3"/>
          </p:cNvPr>
          <p:cNvPicPr>
            <a:picLocks noChangeAspect="1"/>
          </p:cNvPicPr>
          <p:nvPr/>
        </p:nvPicPr>
        <p:blipFill>
          <a:blip r:embed="rId4"/>
          <a:stretch>
            <a:fillRect/>
          </a:stretch>
        </p:blipFill>
        <p:spPr>
          <a:xfrm>
            <a:off x="8738454" y="2295062"/>
            <a:ext cx="2612415" cy="541921"/>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36</a:t>
            </a:fld>
            <a:endParaRPr lang="en-US"/>
          </a:p>
        </p:txBody>
      </p:sp>
    </p:spTree>
    <p:extLst>
      <p:ext uri="{BB962C8B-B14F-4D97-AF65-F5344CB8AC3E}">
        <p14:creationId xmlns:p14="http://schemas.microsoft.com/office/powerpoint/2010/main" val="29557168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48651" cy="1325563"/>
          </a:xfrm>
        </p:spPr>
        <p:txBody>
          <a:bodyPr>
            <a:normAutofit/>
          </a:bodyPr>
          <a:lstStyle/>
          <a:p>
            <a:r>
              <a:rPr lang="en-US" sz="3800" dirty="0"/>
              <a:t>Key </a:t>
            </a:r>
            <a:r>
              <a:rPr lang="en-US" sz="3800" dirty="0" smtClean="0"/>
              <a:t>Insights regarding Human </a:t>
            </a:r>
            <a:r>
              <a:rPr lang="en-US" sz="3800" dirty="0"/>
              <a:t>E</a:t>
            </a:r>
            <a:r>
              <a:rPr lang="en-US" sz="3800" dirty="0" smtClean="0"/>
              <a:t>thical Control</a:t>
            </a:r>
            <a:endParaRPr lang="en-US" sz="3800" dirty="0"/>
          </a:p>
        </p:txBody>
      </p:sp>
      <p:sp>
        <p:nvSpPr>
          <p:cNvPr id="3" name="Content Placeholder 2"/>
          <p:cNvSpPr>
            <a:spLocks noGrp="1"/>
          </p:cNvSpPr>
          <p:nvPr>
            <p:ph idx="1"/>
          </p:nvPr>
        </p:nvSpPr>
        <p:spPr>
          <a:xfrm>
            <a:off x="838200" y="1639764"/>
            <a:ext cx="10278687" cy="4351338"/>
          </a:xfrm>
        </p:spPr>
        <p:txBody>
          <a:bodyPr>
            <a:normAutofit fontScale="92500"/>
          </a:bodyPr>
          <a:lstStyle/>
          <a:p>
            <a:pPr marL="457200" indent="-457200">
              <a:buFont typeface="+mj-lt"/>
              <a:buAutoNum type="arabicPeriod"/>
            </a:pPr>
            <a:r>
              <a:rPr lang="en-US" b="1" dirty="0" smtClean="0"/>
              <a:t>Humans in military units are able to deal with moral challenges without ethical quandaries,</a:t>
            </a:r>
          </a:p>
          <a:p>
            <a:pPr lvl="1"/>
            <a:r>
              <a:rPr lang="en-US" b="1" dirty="0"/>
              <a:t>b</a:t>
            </a:r>
            <a:r>
              <a:rPr lang="en-US" b="1" dirty="0" smtClean="0"/>
              <a:t>y using formally qualified experience, and by following mission orders that comply with </a:t>
            </a:r>
            <a:r>
              <a:rPr lang="en-US" b="1" dirty="0" smtClean="0">
                <a:hlinkClick r:id="rId3"/>
              </a:rPr>
              <a:t>Rules of Engagement (ROE)</a:t>
            </a:r>
            <a:r>
              <a:rPr lang="en-US" b="1" dirty="0" smtClean="0"/>
              <a:t> and </a:t>
            </a:r>
            <a:r>
              <a:rPr lang="en-US" b="1" dirty="0" smtClean="0">
                <a:hlinkClick r:id="rId4"/>
              </a:rPr>
              <a:t>Laws of Armed Conflict (LOAC)</a:t>
            </a:r>
            <a:r>
              <a:rPr lang="en-US" dirty="0" smtClean="0"/>
              <a:t>.</a:t>
            </a:r>
            <a:endParaRPr lang="en-US" sz="1400" dirty="0" smtClean="0"/>
          </a:p>
          <a:p>
            <a:pPr marL="457200" indent="-457200">
              <a:buFont typeface="+mj-lt"/>
              <a:buAutoNum type="arabicPeriod"/>
            </a:pPr>
            <a:endParaRPr lang="en-US" sz="1600" dirty="0"/>
          </a:p>
          <a:p>
            <a:pPr marL="457200" indent="-457200">
              <a:buFont typeface="+mj-lt"/>
              <a:buAutoNum type="arabicPeriod"/>
            </a:pPr>
            <a:r>
              <a:rPr lang="en-US" dirty="0" smtClean="0"/>
              <a:t>Ethical behaviors don’t define the mission plan.  Instead, </a:t>
            </a:r>
            <a:r>
              <a:rPr lang="en-US" sz="3000" b="1" dirty="0" smtClean="0"/>
              <a:t>ethical</a:t>
            </a:r>
            <a:r>
              <a:rPr lang="en-US" sz="3000" dirty="0"/>
              <a:t> </a:t>
            </a:r>
            <a:r>
              <a:rPr lang="en-US" sz="3000" b="1" dirty="0" smtClean="0"/>
              <a:t>constraints inform the mission plan</a:t>
            </a:r>
            <a:r>
              <a:rPr lang="en-US" sz="3000" dirty="0" smtClean="0"/>
              <a:t>.</a:t>
            </a:r>
          </a:p>
          <a:p>
            <a:pPr marL="457200" indent="-457200">
              <a:buFont typeface="+mj-lt"/>
              <a:buAutoNum type="arabicPeriod"/>
            </a:pPr>
            <a:endParaRPr lang="en-US" sz="1600" dirty="0" smtClean="0"/>
          </a:p>
          <a:p>
            <a:pPr marL="457200" indent="-457200">
              <a:buFont typeface="+mj-lt"/>
              <a:buAutoNum type="arabicPeriod"/>
            </a:pPr>
            <a:r>
              <a:rPr lang="en-US" b="1" dirty="0" smtClean="0"/>
              <a:t>Naval </a:t>
            </a:r>
            <a:r>
              <a:rPr lang="en-US" b="1" dirty="0"/>
              <a:t>forces can only command mission orders that </a:t>
            </a:r>
            <a:r>
              <a:rPr lang="en-US" b="1" dirty="0" smtClean="0"/>
              <a:t>are</a:t>
            </a:r>
            <a:endParaRPr lang="en-US" b="1" dirty="0"/>
          </a:p>
          <a:p>
            <a:pPr lvl="1"/>
            <a:r>
              <a:rPr lang="en-US" b="1" dirty="0" smtClean="0"/>
              <a:t>Understandable </a:t>
            </a:r>
            <a:r>
              <a:rPr lang="en-US" b="1" dirty="0"/>
              <a:t>by (legally culpable) </a:t>
            </a:r>
            <a:r>
              <a:rPr lang="en-US" b="1" dirty="0" smtClean="0"/>
              <a:t>humans, then </a:t>
            </a:r>
            <a:endParaRPr lang="en-US" b="1" dirty="0"/>
          </a:p>
          <a:p>
            <a:pPr lvl="1"/>
            <a:r>
              <a:rPr lang="en-US" b="1" dirty="0"/>
              <a:t>Reliably and safely </a:t>
            </a:r>
            <a:r>
              <a:rPr lang="en-US" b="1" dirty="0" smtClean="0"/>
              <a:t>executed </a:t>
            </a:r>
            <a:r>
              <a:rPr lang="en-US" b="1" dirty="0"/>
              <a:t>by </a:t>
            </a:r>
            <a:r>
              <a:rPr lang="en-US" b="1" dirty="0" smtClean="0"/>
              <a:t>robots</a:t>
            </a:r>
            <a:r>
              <a:rPr lang="en-US" dirty="0" smtClean="0"/>
              <a:t>.</a:t>
            </a:r>
            <a:endParaRPr lang="en-US" dirty="0"/>
          </a:p>
        </p:txBody>
      </p:sp>
      <p:sp>
        <p:nvSpPr>
          <p:cNvPr id="4" name="Rectangle 3"/>
          <p:cNvSpPr/>
          <p:nvPr/>
        </p:nvSpPr>
        <p:spPr>
          <a:xfrm>
            <a:off x="1294706" y="6060585"/>
            <a:ext cx="9121833" cy="646331"/>
          </a:xfrm>
          <a:prstGeom prst="rect">
            <a:avLst/>
          </a:prstGeom>
        </p:spPr>
        <p:txBody>
          <a:bodyPr wrap="square">
            <a:spAutoFit/>
          </a:bodyPr>
          <a:lstStyle/>
          <a:p>
            <a:pPr algn="ctr"/>
            <a:r>
              <a:rPr lang="en-US" i="1" dirty="0" smtClean="0"/>
              <a:t>Reference: </a:t>
            </a:r>
            <a:r>
              <a:rPr lang="en-US" dirty="0"/>
              <a:t>CRUSER TechCon Overview 2016</a:t>
            </a:r>
            <a:endParaRPr lang="en-US" dirty="0" smtClean="0">
              <a:hlinkClick r:id="rId5"/>
            </a:endParaRPr>
          </a:p>
          <a:p>
            <a:pPr algn="ctr"/>
            <a:r>
              <a:rPr lang="en-US" dirty="0" smtClean="0">
                <a:hlinkClick r:id="rId5"/>
              </a:rPr>
              <a:t>https</a:t>
            </a:r>
            <a:r>
              <a:rPr lang="en-US" dirty="0">
                <a:hlinkClick r:id="rId5"/>
              </a:rPr>
              <a:t>://</a:t>
            </a:r>
            <a:r>
              <a:rPr lang="en-US" dirty="0" smtClean="0">
                <a:hlinkClick r:id="rId5"/>
              </a:rPr>
              <a:t>gitlab.nps.edu/Savage/EthicalControl/tree/master/documents/presentations</a:t>
            </a:r>
            <a:r>
              <a:rPr lang="en-US" dirty="0" smtClean="0"/>
              <a:t> </a:t>
            </a:r>
            <a:endParaRPr lang="en-US" dirty="0"/>
          </a:p>
        </p:txBody>
      </p:sp>
      <p:pic>
        <p:nvPicPr>
          <p:cNvPr id="5" name="Picture 4">
            <a:hlinkClick r:id="rId6"/>
          </p:cNvPr>
          <p:cNvPicPr>
            <a:picLocks noChangeAspect="1"/>
          </p:cNvPicPr>
          <p:nvPr/>
        </p:nvPicPr>
        <p:blipFill>
          <a:blip r:embed="rId7"/>
          <a:stretch>
            <a:fillRect/>
          </a:stretch>
        </p:blipFill>
        <p:spPr>
          <a:xfrm>
            <a:off x="10119379" y="365125"/>
            <a:ext cx="1588616" cy="1205157"/>
          </a:xfrm>
          <a:prstGeom prst="rect">
            <a:avLst/>
          </a:prstGeom>
        </p:spPr>
      </p:pic>
      <p:sp>
        <p:nvSpPr>
          <p:cNvPr id="8"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37</a:t>
            </a:fld>
            <a:endParaRPr lang="en-US"/>
          </a:p>
        </p:txBody>
      </p:sp>
    </p:spTree>
    <p:extLst>
      <p:ext uri="{BB962C8B-B14F-4D97-AF65-F5344CB8AC3E}">
        <p14:creationId xmlns:p14="http://schemas.microsoft.com/office/powerpoint/2010/main" val="34833547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 of Current Thinking</a:t>
            </a:r>
            <a:endParaRPr lang="en-US" dirty="0"/>
          </a:p>
        </p:txBody>
      </p:sp>
      <p:sp>
        <p:nvSpPr>
          <p:cNvPr id="3" name="Content Placeholder 2"/>
          <p:cNvSpPr>
            <a:spLocks noGrp="1"/>
          </p:cNvSpPr>
          <p:nvPr>
            <p:ph idx="1"/>
          </p:nvPr>
        </p:nvSpPr>
        <p:spPr/>
        <p:txBody>
          <a:bodyPr>
            <a:normAutofit/>
          </a:bodyPr>
          <a:lstStyle/>
          <a:p>
            <a:r>
              <a:rPr lang="en-US" dirty="0" smtClean="0"/>
              <a:t>Human supervision of potentially lethal autonomous systems is a matter of serious global importance.</a:t>
            </a:r>
          </a:p>
          <a:p>
            <a:r>
              <a:rPr lang="en-US" dirty="0" smtClean="0"/>
              <a:t>Wide consensus is emerging on principles, aspects of the problem, elements of solutions, and need to achieve better capabilities.</a:t>
            </a:r>
          </a:p>
          <a:p>
            <a:r>
              <a:rPr lang="en-US" dirty="0" smtClean="0"/>
              <a:t>Much philosophical concern </a:t>
            </a:r>
            <a:r>
              <a:rPr lang="en-US" dirty="0" smtClean="0"/>
              <a:t>but </a:t>
            </a:r>
            <a:r>
              <a:rPr lang="en-US" dirty="0" smtClean="0"/>
              <a:t>few concrete activities are evident.</a:t>
            </a:r>
          </a:p>
          <a:p>
            <a:endParaRPr lang="en-US" dirty="0" smtClean="0"/>
          </a:p>
          <a:p>
            <a:pPr marL="0" indent="0">
              <a:buNone/>
            </a:pPr>
            <a:r>
              <a:rPr lang="en-US" dirty="0" smtClean="0"/>
              <a:t>Ethical Control of Unmanned Systems project appears to provide a needed path towards practice, with the historic role of warfighting professionals more central than ever as weapons autonomy grows.</a:t>
            </a:r>
            <a:endParaRPr lang="en-US" dirty="0"/>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38</a:t>
            </a:fld>
            <a:endParaRPr lang="en-US"/>
          </a:p>
        </p:txBody>
      </p:sp>
    </p:spTree>
    <p:extLst>
      <p:ext uri="{BB962C8B-B14F-4D97-AF65-F5344CB8AC3E}">
        <p14:creationId xmlns:p14="http://schemas.microsoft.com/office/powerpoint/2010/main" val="20521966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838199" y="1488440"/>
            <a:ext cx="10696575" cy="5161741"/>
          </a:xfrm>
        </p:spPr>
        <p:txBody>
          <a:bodyPr>
            <a:normAutofit/>
          </a:bodyPr>
          <a:lstStyle/>
          <a:p>
            <a:r>
              <a:rPr lang="en-US" dirty="0" smtClean="0"/>
              <a:t>Human supervision is required for any unmanned systems holding potential for lethal force.</a:t>
            </a:r>
          </a:p>
          <a:p>
            <a:pPr lvl="1"/>
            <a:r>
              <a:rPr lang="en-US" dirty="0" smtClean="0"/>
              <a:t>Cannot push “big red shiny AI button” and hope for best – immoral, unlawful.</a:t>
            </a:r>
          </a:p>
          <a:p>
            <a:pPr lvl="1"/>
            <a:r>
              <a:rPr lang="en-US" dirty="0" smtClean="0"/>
              <a:t>Similar imperatives exist for supervising systems holding life-saving potential.</a:t>
            </a:r>
          </a:p>
          <a:p>
            <a:r>
              <a:rPr lang="en-US" dirty="0" smtClean="0"/>
              <a:t>Human control of unmanned systems is possible at long ranges of time-duration and distance through well-defined mission orders.</a:t>
            </a:r>
          </a:p>
          <a:p>
            <a:pPr lvl="1"/>
            <a:r>
              <a:rPr lang="en-US" dirty="0" smtClean="0"/>
              <a:t>Readable and sharable by both humans and unmanned systems.</a:t>
            </a:r>
          </a:p>
          <a:p>
            <a:pPr lvl="1"/>
            <a:r>
              <a:rPr lang="en-US" dirty="0" smtClean="0"/>
              <a:t>Validatable syntax and semantics through </a:t>
            </a:r>
            <a:r>
              <a:rPr lang="en-US" dirty="0" smtClean="0"/>
              <a:t>understandable logical </a:t>
            </a:r>
            <a:r>
              <a:rPr lang="en-US" dirty="0" smtClean="0"/>
              <a:t>constraints.</a:t>
            </a:r>
          </a:p>
          <a:p>
            <a:pPr lvl="1"/>
            <a:r>
              <a:rPr lang="en-US" dirty="0" smtClean="0"/>
              <a:t>Testable and confirmable using </a:t>
            </a:r>
            <a:r>
              <a:rPr lang="en-US" dirty="0" smtClean="0"/>
              <a:t>simulation, visualization, perhaps qualification.</a:t>
            </a:r>
            <a:endParaRPr lang="en-US" dirty="0" smtClean="0"/>
          </a:p>
          <a:p>
            <a:r>
              <a:rPr lang="en-US" dirty="0" smtClean="0"/>
              <a:t>Coherent human-system team approach is feasible and repeatable.</a:t>
            </a:r>
          </a:p>
          <a:p>
            <a:pPr lvl="1"/>
            <a:r>
              <a:rPr lang="en-US" dirty="0" smtClean="0"/>
              <a:t>Semantic Web confirmation can ensure orders are comprehensive, consistent.</a:t>
            </a:r>
          </a:p>
          <a:p>
            <a:pPr lvl="1"/>
            <a:r>
              <a:rPr lang="en-US" dirty="0" smtClean="0"/>
              <a:t>Human role remains essential for life-saving and potentially lethal scenarios.</a:t>
            </a:r>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39</a:t>
            </a:fld>
            <a:endParaRPr lang="en-US"/>
          </a:p>
        </p:txBody>
      </p:sp>
    </p:spTree>
    <p:extLst>
      <p:ext uri="{BB962C8B-B14F-4D97-AF65-F5344CB8AC3E}">
        <p14:creationId xmlns:p14="http://schemas.microsoft.com/office/powerpoint/2010/main" val="20750484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9777153" cy="1325563"/>
          </a:xfrm>
        </p:spPr>
        <p:txBody>
          <a:bodyPr>
            <a:normAutofit/>
          </a:bodyPr>
          <a:lstStyle/>
          <a:p>
            <a:r>
              <a:rPr lang="en-US" sz="4000" b="1" dirty="0"/>
              <a:t>Ethical Mission Definition and Execution for Maritime Robots Under Human Supervision </a:t>
            </a:r>
            <a:endParaRPr lang="en-US" sz="4000" dirty="0"/>
          </a:p>
        </p:txBody>
      </p:sp>
      <p:sp>
        <p:nvSpPr>
          <p:cNvPr id="5" name="Content Placeholder 4"/>
          <p:cNvSpPr>
            <a:spLocks noGrp="1"/>
          </p:cNvSpPr>
          <p:nvPr>
            <p:ph idx="1"/>
          </p:nvPr>
        </p:nvSpPr>
        <p:spPr>
          <a:xfrm>
            <a:off x="838200" y="1858870"/>
            <a:ext cx="10978342" cy="4999130"/>
          </a:xfrm>
        </p:spPr>
        <p:txBody>
          <a:bodyPr>
            <a:noAutofit/>
          </a:bodyPr>
          <a:lstStyle/>
          <a:p>
            <a:r>
              <a:rPr lang="fr-FR" sz="2300" dirty="0" smtClean="0"/>
              <a:t>Don Brutzman, </a:t>
            </a:r>
            <a:r>
              <a:rPr lang="fr-FR" sz="2300" dirty="0"/>
              <a:t>Curtis L. </a:t>
            </a:r>
            <a:r>
              <a:rPr lang="fr-FR" sz="2300" dirty="0" smtClean="0"/>
              <a:t>Blais, </a:t>
            </a:r>
            <a:r>
              <a:rPr lang="fr-FR" sz="2300" dirty="0"/>
              <a:t>Duane T. </a:t>
            </a:r>
            <a:r>
              <a:rPr lang="fr-FR" sz="2300" dirty="0" smtClean="0"/>
              <a:t>Davis, </a:t>
            </a:r>
            <a:r>
              <a:rPr lang="fr-FR" sz="2300" dirty="0"/>
              <a:t>Robert B. McGhee </a:t>
            </a:r>
            <a:endParaRPr lang="fr-FR" sz="2300" dirty="0" smtClean="0"/>
          </a:p>
          <a:p>
            <a:r>
              <a:rPr lang="en-US" sz="2300" dirty="0">
                <a:hlinkClick r:id="rId3"/>
              </a:rPr>
              <a:t>IEEE Journal of </a:t>
            </a:r>
            <a:r>
              <a:rPr lang="en-US" sz="2300" dirty="0" smtClean="0">
                <a:hlinkClick r:id="rId3"/>
              </a:rPr>
              <a:t>Oceanic </a:t>
            </a:r>
            <a:r>
              <a:rPr lang="en-US" sz="2300" dirty="0">
                <a:hlinkClick r:id="rId3"/>
              </a:rPr>
              <a:t>Engineering (JOE</a:t>
            </a:r>
            <a:r>
              <a:rPr lang="en-US" sz="2300" dirty="0" smtClean="0">
                <a:hlinkClick r:id="rId3"/>
              </a:rPr>
              <a:t>), Volume</a:t>
            </a:r>
            <a:r>
              <a:rPr lang="en-US" sz="2300" dirty="0">
                <a:hlinkClick r:id="rId3"/>
              </a:rPr>
              <a:t>: 43 , Issue: 2 , April 2018 </a:t>
            </a:r>
            <a:endParaRPr lang="en-US" sz="2300" dirty="0"/>
          </a:p>
          <a:p>
            <a:r>
              <a:rPr lang="en-US" sz="2000" i="1" dirty="0"/>
              <a:t>Abstract. </a:t>
            </a:r>
            <a:r>
              <a:rPr lang="en-US" sz="2000" dirty="0"/>
              <a:t>Experts and practitioners have worked long and hard toward achieving functionally capable robots. While numerous areas of progress have been achieved, ethical control of unmanned systems meeting legal requirements has been elusive and problematic. Common conclusions that treat ethical robots as an always-amoral philosophical conundrum requiring undemonstrated morality-based artificial intelligence are simply not sensible or repeatable. Patterning after successful practice by human teams shows that precise mission definition and task execution using well-defined, syntactically valid vocabularies is a necessary first step. Addition of operational constraints enables humans to place limits on robot activities, even when operating at a distance under gapped communications. Semantic validation can then be provided by a Mission Execution Ontology to confirm that no logical or legal contradictions are present in mission orders. Thorough simulation, testing, and certification of qualified robot responses are necessary to build human authority and trust when directing ethical robot operations at a distance. Together these capabilities can provide safeguards for autonomous robots possessing the potential for lethal force. This approach appears to have broad usefulness for both civil and military application of unmanned systems at sea.</a:t>
            </a:r>
            <a:endParaRPr lang="en-US" sz="2300" dirty="0"/>
          </a:p>
        </p:txBody>
      </p:sp>
      <p:pic>
        <p:nvPicPr>
          <p:cNvPr id="6" name="Picture 5">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06878" y="320095"/>
            <a:ext cx="1109664" cy="1415622"/>
          </a:xfrm>
          <a:prstGeom prst="rect">
            <a:avLst/>
          </a:prstGeom>
          <a:ln>
            <a:solidFill>
              <a:schemeClr val="accent1">
                <a:lumMod val="50000"/>
              </a:schemeClr>
            </a:solidFill>
          </a:ln>
        </p:spPr>
      </p:pic>
      <p:sp>
        <p:nvSpPr>
          <p:cNvPr id="8"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a:t>
            </a:fld>
            <a:endParaRPr lang="en-US"/>
          </a:p>
        </p:txBody>
      </p:sp>
      <p:sp>
        <p:nvSpPr>
          <p:cNvPr id="7" name="Title 1"/>
          <p:cNvSpPr txBox="1">
            <a:spLocks/>
          </p:cNvSpPr>
          <p:nvPr/>
        </p:nvSpPr>
        <p:spPr bwMode="auto">
          <a:xfrm>
            <a:off x="10706877" y="1816100"/>
            <a:ext cx="1109665" cy="517525"/>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1600" b="1" kern="0" smtClean="0">
                <a:solidFill>
                  <a:schemeClr val="accent1">
                    <a:lumMod val="50000"/>
                  </a:schemeClr>
                </a:solidFill>
              </a:rPr>
              <a:t>Theoretical Basis</a:t>
            </a:r>
            <a:endParaRPr lang="en-US" sz="1600" b="1" kern="0" dirty="0">
              <a:solidFill>
                <a:schemeClr val="accent1">
                  <a:lumMod val="50000"/>
                </a:schemeClr>
              </a:solidFill>
            </a:endParaRPr>
          </a:p>
        </p:txBody>
      </p:sp>
    </p:spTree>
    <p:extLst>
      <p:ext uri="{BB962C8B-B14F-4D97-AF65-F5344CB8AC3E}">
        <p14:creationId xmlns:p14="http://schemas.microsoft.com/office/powerpoint/2010/main" val="306739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body" idx="1"/>
          </p:nvPr>
        </p:nvSpPr>
        <p:spPr>
          <a:xfrm>
            <a:off x="2347914" y="1729047"/>
            <a:ext cx="7272337" cy="4773353"/>
          </a:xfrm>
        </p:spPr>
        <p:txBody>
          <a:bodyPr>
            <a:normAutofit/>
          </a:bodyPr>
          <a:lstStyle/>
          <a:p>
            <a:pPr marL="0" indent="0" algn="ctr">
              <a:lnSpc>
                <a:spcPct val="10000"/>
              </a:lnSpc>
            </a:pPr>
            <a:endParaRPr lang="en-US" dirty="0"/>
          </a:p>
          <a:p>
            <a:pPr marL="0" indent="0" algn="ctr">
              <a:lnSpc>
                <a:spcPct val="80000"/>
              </a:lnSpc>
              <a:buNone/>
            </a:pPr>
            <a:r>
              <a:rPr lang="en-US" sz="3900" b="1" dirty="0" smtClean="0"/>
              <a:t>Don Brutzman</a:t>
            </a:r>
          </a:p>
          <a:p>
            <a:pPr marL="0" indent="0" algn="ctr">
              <a:lnSpc>
                <a:spcPct val="80000"/>
              </a:lnSpc>
              <a:buNone/>
            </a:pPr>
            <a:endParaRPr lang="en-US" sz="3600" b="1" dirty="0"/>
          </a:p>
          <a:p>
            <a:pPr marL="0" indent="0" algn="ctr">
              <a:lnSpc>
                <a:spcPct val="10000"/>
              </a:lnSpc>
              <a:buNone/>
            </a:pPr>
            <a:endParaRPr lang="en-US" b="1" dirty="0"/>
          </a:p>
          <a:p>
            <a:pPr marL="0" indent="0" algn="ctr">
              <a:lnSpc>
                <a:spcPct val="10000"/>
              </a:lnSpc>
              <a:buNone/>
            </a:pPr>
            <a:endParaRPr lang="en-US" dirty="0" smtClean="0"/>
          </a:p>
          <a:p>
            <a:pPr marL="0" indent="0" algn="ctr">
              <a:lnSpc>
                <a:spcPct val="10000"/>
              </a:lnSpc>
              <a:buNone/>
            </a:pPr>
            <a:r>
              <a:rPr lang="en-US" sz="2400" i="1" dirty="0" smtClean="0">
                <a:hlinkClick r:id="rId3"/>
              </a:rPr>
              <a:t>brutzman@nps.edu</a:t>
            </a:r>
            <a:r>
              <a:rPr lang="en-US" sz="2400" i="1" dirty="0" smtClean="0"/>
              <a:t> </a:t>
            </a:r>
            <a:endParaRPr lang="en-US" sz="2400" dirty="0"/>
          </a:p>
          <a:p>
            <a:pPr marL="0" indent="0" algn="ctr">
              <a:lnSpc>
                <a:spcPct val="80000"/>
              </a:lnSpc>
              <a:buNone/>
            </a:pPr>
            <a:r>
              <a:rPr lang="en-US" sz="2400" i="1" dirty="0" smtClean="0">
                <a:hlinkClick r:id="rId4"/>
              </a:rPr>
              <a:t>http</a:t>
            </a:r>
            <a:r>
              <a:rPr lang="en-US" sz="2400" i="1" dirty="0">
                <a:hlinkClick r:id="rId4"/>
              </a:rPr>
              <a:t>://faculty.nps.edu/brutzman</a:t>
            </a:r>
            <a:r>
              <a:rPr lang="en-US" sz="2400" i="1" dirty="0"/>
              <a:t> </a:t>
            </a:r>
            <a:endParaRPr lang="en-US" i="1" dirty="0"/>
          </a:p>
          <a:p>
            <a:pPr marL="0" indent="0" algn="ctr">
              <a:lnSpc>
                <a:spcPct val="40000"/>
              </a:lnSpc>
              <a:buNone/>
            </a:pPr>
            <a:endParaRPr lang="en-US" dirty="0"/>
          </a:p>
          <a:p>
            <a:pPr marL="0" indent="0" algn="ctr">
              <a:lnSpc>
                <a:spcPct val="80000"/>
              </a:lnSpc>
              <a:buNone/>
            </a:pPr>
            <a:r>
              <a:rPr lang="en-US" sz="2400" dirty="0"/>
              <a:t>Code USW/Br, Naval Postgraduate School</a:t>
            </a:r>
          </a:p>
          <a:p>
            <a:pPr marL="0" indent="0" algn="ctr">
              <a:lnSpc>
                <a:spcPct val="80000"/>
              </a:lnSpc>
              <a:buNone/>
            </a:pPr>
            <a:r>
              <a:rPr lang="en-US" sz="2400" dirty="0"/>
              <a:t>Monterey California 93943-5000 USA</a:t>
            </a:r>
            <a:endParaRPr lang="en-US" dirty="0"/>
          </a:p>
          <a:p>
            <a:pPr marL="0" indent="0" algn="ctr">
              <a:lnSpc>
                <a:spcPct val="80000"/>
              </a:lnSpc>
              <a:buNone/>
            </a:pPr>
            <a:r>
              <a:rPr lang="en-US" sz="2400" dirty="0"/>
              <a:t>1.831.656.2149 work</a:t>
            </a:r>
          </a:p>
          <a:p>
            <a:pPr marL="0" indent="0" algn="ctr">
              <a:lnSpc>
                <a:spcPct val="80000"/>
              </a:lnSpc>
              <a:buNone/>
            </a:pPr>
            <a:r>
              <a:rPr lang="en-US" sz="2400" dirty="0"/>
              <a:t>1.831.402.4809   cell</a:t>
            </a:r>
            <a:r>
              <a:rPr lang="en-US" dirty="0" smtClean="0">
                <a:hlinkClick r:id="" action="ppaction://noaction"/>
              </a:rPr>
              <a:t>    </a:t>
            </a:r>
            <a:endParaRPr lang="en-US" dirty="0">
              <a:hlinkClick r:id="" action="ppaction://noaction"/>
            </a:endParaRPr>
          </a:p>
        </p:txBody>
      </p:sp>
      <p:sp>
        <p:nvSpPr>
          <p:cNvPr id="250883" name="Rectangle 3"/>
          <p:cNvSpPr>
            <a:spLocks noGrp="1" noChangeArrowheads="1"/>
          </p:cNvSpPr>
          <p:nvPr>
            <p:ph type="title"/>
          </p:nvPr>
        </p:nvSpPr>
        <p:spPr/>
        <p:txBody>
          <a:bodyPr/>
          <a:lstStyle/>
          <a:p>
            <a:r>
              <a:rPr lang="en-US" dirty="0"/>
              <a:t>Contact</a:t>
            </a:r>
          </a:p>
        </p:txBody>
      </p:sp>
      <p:sp>
        <p:nvSpPr>
          <p:cNvPr id="4" name="Action Button: End 3">
            <a:hlinkClick r:id="rId5"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40</a:t>
            </a:fld>
            <a:endParaRPr lang="en-US"/>
          </a:p>
        </p:txBody>
      </p:sp>
    </p:spTree>
    <p:extLst>
      <p:ext uri="{BB962C8B-B14F-4D97-AF65-F5344CB8AC3E}">
        <p14:creationId xmlns:p14="http://schemas.microsoft.com/office/powerpoint/2010/main" val="4098164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body" idx="1"/>
          </p:nvPr>
        </p:nvSpPr>
        <p:spPr>
          <a:xfrm>
            <a:off x="2347914" y="1724891"/>
            <a:ext cx="7272337" cy="4777509"/>
          </a:xfrm>
        </p:spPr>
        <p:txBody>
          <a:bodyPr>
            <a:normAutofit/>
          </a:bodyPr>
          <a:lstStyle/>
          <a:p>
            <a:pPr marL="0" indent="0" algn="ctr">
              <a:lnSpc>
                <a:spcPct val="10000"/>
              </a:lnSpc>
            </a:pPr>
            <a:endParaRPr lang="en-US" dirty="0"/>
          </a:p>
          <a:p>
            <a:pPr marL="0" indent="0" algn="ctr">
              <a:lnSpc>
                <a:spcPct val="80000"/>
              </a:lnSpc>
              <a:buNone/>
            </a:pPr>
            <a:r>
              <a:rPr lang="en-US" sz="3900" b="1" dirty="0" smtClean="0"/>
              <a:t>Curt Blais</a:t>
            </a:r>
          </a:p>
          <a:p>
            <a:pPr marL="0" indent="0" algn="ctr">
              <a:lnSpc>
                <a:spcPct val="80000"/>
              </a:lnSpc>
              <a:buNone/>
            </a:pPr>
            <a:endParaRPr lang="en-US" sz="3600" b="1" dirty="0"/>
          </a:p>
          <a:p>
            <a:pPr marL="0" indent="0" algn="ctr">
              <a:lnSpc>
                <a:spcPct val="10000"/>
              </a:lnSpc>
              <a:buNone/>
            </a:pPr>
            <a:endParaRPr lang="en-US" b="1" dirty="0"/>
          </a:p>
          <a:p>
            <a:pPr marL="0" indent="0" algn="ctr">
              <a:lnSpc>
                <a:spcPct val="10000"/>
              </a:lnSpc>
              <a:buNone/>
            </a:pPr>
            <a:endParaRPr lang="en-US" dirty="0" smtClean="0"/>
          </a:p>
          <a:p>
            <a:pPr marL="0" indent="0" algn="ctr">
              <a:lnSpc>
                <a:spcPct val="10000"/>
              </a:lnSpc>
              <a:buNone/>
            </a:pPr>
            <a:r>
              <a:rPr lang="en-US" sz="2400" i="1" dirty="0" smtClean="0">
                <a:hlinkClick r:id="rId3"/>
              </a:rPr>
              <a:t>clblais@nps.edu</a:t>
            </a:r>
            <a:r>
              <a:rPr lang="en-US" sz="2400" i="1" dirty="0" smtClean="0"/>
              <a:t>  </a:t>
            </a:r>
            <a:endParaRPr lang="en-US" sz="2400" dirty="0"/>
          </a:p>
          <a:p>
            <a:pPr marL="0" indent="0" algn="ctr">
              <a:lnSpc>
                <a:spcPct val="40000"/>
              </a:lnSpc>
              <a:buNone/>
            </a:pPr>
            <a:endParaRPr lang="en-US" dirty="0" smtClean="0"/>
          </a:p>
          <a:p>
            <a:pPr marL="0" indent="0" algn="ctr">
              <a:lnSpc>
                <a:spcPct val="40000"/>
              </a:lnSpc>
              <a:buNone/>
            </a:pPr>
            <a:r>
              <a:rPr lang="en-US" sz="2600" dirty="0" smtClean="0">
                <a:hlinkClick r:id="rId4"/>
              </a:rPr>
              <a:t>home page</a:t>
            </a:r>
            <a:endParaRPr lang="en-US" sz="2600" dirty="0" smtClean="0"/>
          </a:p>
          <a:p>
            <a:pPr marL="0" indent="0" algn="ctr">
              <a:lnSpc>
                <a:spcPct val="40000"/>
              </a:lnSpc>
              <a:buNone/>
            </a:pPr>
            <a:endParaRPr lang="en-US" dirty="0"/>
          </a:p>
          <a:p>
            <a:pPr marL="0" indent="0" algn="ctr">
              <a:lnSpc>
                <a:spcPct val="80000"/>
              </a:lnSpc>
              <a:buNone/>
            </a:pPr>
            <a:r>
              <a:rPr lang="en-US" sz="2400" dirty="0"/>
              <a:t>Code </a:t>
            </a:r>
            <a:r>
              <a:rPr lang="en-US" sz="2400" dirty="0" smtClean="0"/>
              <a:t>MV/</a:t>
            </a:r>
            <a:r>
              <a:rPr lang="en-US" sz="2400" dirty="0" err="1" smtClean="0"/>
              <a:t>Bl</a:t>
            </a:r>
            <a:r>
              <a:rPr lang="en-US" sz="2400" dirty="0" smtClean="0"/>
              <a:t>, </a:t>
            </a:r>
            <a:r>
              <a:rPr lang="en-US" sz="2400" dirty="0"/>
              <a:t>Naval Postgraduate School</a:t>
            </a:r>
          </a:p>
          <a:p>
            <a:pPr marL="0" indent="0" algn="ctr">
              <a:lnSpc>
                <a:spcPct val="80000"/>
              </a:lnSpc>
              <a:buNone/>
            </a:pPr>
            <a:r>
              <a:rPr lang="en-US" sz="2400" dirty="0"/>
              <a:t>Monterey California 93943-5000 USA</a:t>
            </a:r>
            <a:endParaRPr lang="en-US" dirty="0"/>
          </a:p>
          <a:p>
            <a:pPr marL="0" indent="0" algn="ctr">
              <a:lnSpc>
                <a:spcPct val="80000"/>
              </a:lnSpc>
              <a:buNone/>
            </a:pPr>
            <a:r>
              <a:rPr lang="en-US" sz="2400" dirty="0" smtClean="0"/>
              <a:t>1.831.656.3215 work</a:t>
            </a:r>
            <a:endParaRPr lang="en-US" sz="2400" dirty="0" smtClean="0">
              <a:hlinkClick r:id="" action="ppaction://noaction"/>
            </a:endParaRPr>
          </a:p>
          <a:p>
            <a:pPr marL="0" indent="0" algn="ctr">
              <a:lnSpc>
                <a:spcPct val="80000"/>
              </a:lnSpc>
              <a:buNone/>
            </a:pPr>
            <a:endParaRPr lang="en-US" dirty="0">
              <a:hlinkClick r:id="" action="ppaction://noaction"/>
            </a:endParaRPr>
          </a:p>
        </p:txBody>
      </p:sp>
      <p:sp>
        <p:nvSpPr>
          <p:cNvPr id="250883" name="Rectangle 3"/>
          <p:cNvSpPr>
            <a:spLocks noGrp="1" noChangeArrowheads="1"/>
          </p:cNvSpPr>
          <p:nvPr>
            <p:ph type="title"/>
          </p:nvPr>
        </p:nvSpPr>
        <p:spPr/>
        <p:txBody>
          <a:bodyPr/>
          <a:lstStyle/>
          <a:p>
            <a:r>
              <a:rPr lang="en-US" dirty="0"/>
              <a:t>Contact</a:t>
            </a:r>
          </a:p>
        </p:txBody>
      </p:sp>
      <p:sp>
        <p:nvSpPr>
          <p:cNvPr id="4" name="Action Button: End 3">
            <a:hlinkClick r:id="rId5"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41</a:t>
            </a:fld>
            <a:endParaRPr lang="en-US"/>
          </a:p>
        </p:txBody>
      </p:sp>
    </p:spTree>
    <p:extLst>
      <p:ext uri="{BB962C8B-B14F-4D97-AF65-F5344CB8AC3E}">
        <p14:creationId xmlns:p14="http://schemas.microsoft.com/office/powerpoint/2010/main" val="1056592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332652" y="365125"/>
            <a:ext cx="7721083" cy="1325563"/>
          </a:xfrm>
        </p:spPr>
        <p:txBody>
          <a:bodyPr/>
          <a:lstStyle/>
          <a:p>
            <a:r>
              <a:rPr lang="en-US" dirty="0" smtClean="0"/>
              <a:t>Ethical Control flyer</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5989055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7919258" cy="1325563"/>
          </a:xfrm>
        </p:spPr>
        <p:txBody>
          <a:bodyPr/>
          <a:lstStyle/>
          <a:p>
            <a:r>
              <a:rPr lang="en-US" dirty="0"/>
              <a:t>Fleet Tactics and Naval Operations</a:t>
            </a:r>
          </a:p>
        </p:txBody>
      </p:sp>
      <p:sp>
        <p:nvSpPr>
          <p:cNvPr id="3" name="Content Placeholder 2"/>
          <p:cNvSpPr>
            <a:spLocks noGrp="1"/>
          </p:cNvSpPr>
          <p:nvPr>
            <p:ph idx="1"/>
          </p:nvPr>
        </p:nvSpPr>
        <p:spPr>
          <a:xfrm>
            <a:off x="838200" y="1825624"/>
            <a:ext cx="10424160" cy="4945092"/>
          </a:xfrm>
        </p:spPr>
        <p:txBody>
          <a:bodyPr>
            <a:normAutofit fontScale="85000" lnSpcReduction="20000"/>
          </a:bodyPr>
          <a:lstStyle/>
          <a:p>
            <a:pPr marL="0" indent="0">
              <a:buNone/>
            </a:pPr>
            <a:r>
              <a:rPr lang="en-US" dirty="0" smtClean="0"/>
              <a:t>Wayne </a:t>
            </a:r>
            <a:r>
              <a:rPr lang="en-US" dirty="0"/>
              <a:t>P. Hughes, Jr. and Robert P. </a:t>
            </a:r>
            <a:r>
              <a:rPr lang="en-US" dirty="0" err="1"/>
              <a:t>Girrier</a:t>
            </a:r>
            <a:r>
              <a:rPr lang="en-US" dirty="0"/>
              <a:t>, </a:t>
            </a:r>
            <a:r>
              <a:rPr lang="en-US" i="1" dirty="0"/>
              <a:t>Fleet Tactics and Naval Operations</a:t>
            </a:r>
            <a:r>
              <a:rPr lang="en-US" dirty="0"/>
              <a:t>, Third Edition, Naval Institute Press, Annapolis Maryland, June 2018. </a:t>
            </a:r>
            <a:endParaRPr lang="en-US" dirty="0" smtClean="0"/>
          </a:p>
          <a:p>
            <a:r>
              <a:rPr lang="en-US" sz="2400" dirty="0">
                <a:hlinkClick r:id="rId3"/>
              </a:rPr>
              <a:t>https://</a:t>
            </a:r>
            <a:r>
              <a:rPr lang="en-US" sz="2400" dirty="0" smtClean="0">
                <a:hlinkClick r:id="rId3"/>
              </a:rPr>
              <a:t>www.usni.org/press/books/fleet-tactics-and-naval-operations-third-edition</a:t>
            </a:r>
            <a:r>
              <a:rPr lang="en-US" sz="2400" dirty="0" smtClean="0"/>
              <a:t> </a:t>
            </a:r>
          </a:p>
          <a:p>
            <a:pPr marL="0" indent="0">
              <a:buNone/>
            </a:pPr>
            <a:r>
              <a:rPr lang="en-US" dirty="0"/>
              <a:t>From newly added Chapter 12, A Twenty-First-Century </a:t>
            </a:r>
            <a:r>
              <a:rPr lang="en-US" dirty="0" smtClean="0"/>
              <a:t>Revolution:</a:t>
            </a:r>
            <a:endParaRPr lang="en-US" dirty="0"/>
          </a:p>
          <a:p>
            <a:r>
              <a:rPr lang="en-US" dirty="0" smtClean="0"/>
              <a:t>“</a:t>
            </a:r>
            <a:r>
              <a:rPr lang="en-US" dirty="0"/>
              <a:t>At the most fundamental level, </a:t>
            </a:r>
            <a:r>
              <a:rPr lang="en-US" dirty="0" smtClean="0"/>
              <a:t>[Information Warfare] IW </a:t>
            </a:r>
            <a:r>
              <a:rPr lang="en-US" dirty="0"/>
              <a:t>is about how to employ and protect the ability to sense, assimilate, decide, communicate, and act – while confounding those same processes that support the adversary.” </a:t>
            </a:r>
          </a:p>
          <a:p>
            <a:r>
              <a:rPr lang="en-US" dirty="0" smtClean="0"/>
              <a:t>“</a:t>
            </a:r>
            <a:r>
              <a:rPr lang="en-US" dirty="0"/>
              <a:t>Information Warfare broadly conceived is orthogonal to naval tactics. As a consequence, IW is having major effects on all six processes of naval tactics used in fleet combat – scouting and antiscouting, command-and-control, C2 countermeasures, delivery of fire, and confounding enemy fire.” </a:t>
            </a:r>
          </a:p>
          <a:p>
            <a:r>
              <a:rPr lang="en-US" dirty="0" smtClean="0"/>
              <a:t>“</a:t>
            </a:r>
            <a:r>
              <a:rPr lang="en-US" dirty="0"/>
              <a:t>Indeed there is a mounting wave of concern about how far automation will expand and what its impact will be on the continuum of cognition from data to information to knowledge. […] Navies are facing similar uncertainties.” </a:t>
            </a:r>
            <a:endParaRPr lang="en-US" dirty="0" smtClean="0"/>
          </a:p>
          <a:p>
            <a:pPr marL="0" indent="0">
              <a:buNone/>
            </a:pPr>
            <a:r>
              <a:rPr lang="en-US" dirty="0" smtClean="0"/>
              <a:t>Wayne Hughes coined the term “Network Optional Warfare” after many discussion sessions, directly contrasting it to Network Centric Warfare.  Thank you sir.</a:t>
            </a:r>
            <a:endParaRPr lang="en-US" dirty="0"/>
          </a:p>
          <a:p>
            <a:endParaRPr lang="en-US" dirty="0"/>
          </a:p>
          <a:p>
            <a:endParaRPr lang="en-US" dirty="0"/>
          </a:p>
          <a:p>
            <a:endParaRPr lang="en-US" dirty="0"/>
          </a:p>
        </p:txBody>
      </p:sp>
      <p:pic>
        <p:nvPicPr>
          <p:cNvPr id="4" name="Picture 3">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5722" y="394855"/>
            <a:ext cx="863889" cy="1295833"/>
          </a:xfrm>
          <a:prstGeom prst="rect">
            <a:avLst/>
          </a:prstGeom>
        </p:spPr>
      </p:pic>
      <p:pic>
        <p:nvPicPr>
          <p:cNvPr id="5" name="Picture 4">
            <a:hlinkClick r:id="rId5" tooltip="In Memoriam: Legendary Strategist and Fleet Tactics Author Wayne P. Hughes"/>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92392" y="394855"/>
            <a:ext cx="2159723" cy="1295833"/>
          </a:xfrm>
          <a:prstGeom prst="rect">
            <a:avLst/>
          </a:prstGeom>
        </p:spPr>
      </p:pic>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5</a:t>
            </a:fld>
            <a:endParaRPr lang="en-US" dirty="0"/>
          </a:p>
        </p:txBody>
      </p:sp>
    </p:spTree>
    <p:extLst>
      <p:ext uri="{BB962C8B-B14F-4D97-AF65-F5344CB8AC3E}">
        <p14:creationId xmlns:p14="http://schemas.microsoft.com/office/powerpoint/2010/main" val="20643479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810625" cy="1325563"/>
          </a:xfrm>
        </p:spPr>
        <p:txBody>
          <a:bodyPr/>
          <a:lstStyle/>
          <a:p>
            <a:r>
              <a:rPr lang="en-US" i="1" dirty="0" smtClean="0"/>
              <a:t>Army of None: Autonomous Weapons and the Future of War</a:t>
            </a:r>
            <a:endParaRPr lang="en-US" i="1" dirty="0"/>
          </a:p>
        </p:txBody>
      </p:sp>
      <p:sp>
        <p:nvSpPr>
          <p:cNvPr id="3" name="Content Placeholder 2"/>
          <p:cNvSpPr>
            <a:spLocks noGrp="1"/>
          </p:cNvSpPr>
          <p:nvPr>
            <p:ph idx="1"/>
          </p:nvPr>
        </p:nvSpPr>
        <p:spPr>
          <a:xfrm>
            <a:off x="838199" y="1825625"/>
            <a:ext cx="10925176" cy="4832350"/>
          </a:xfrm>
        </p:spPr>
        <p:txBody>
          <a:bodyPr>
            <a:normAutofit lnSpcReduction="10000"/>
          </a:bodyPr>
          <a:lstStyle/>
          <a:p>
            <a:pPr marL="0" indent="0">
              <a:buNone/>
            </a:pPr>
            <a:r>
              <a:rPr lang="en-US" dirty="0"/>
              <a:t>Paul </a:t>
            </a:r>
            <a:r>
              <a:rPr lang="en-US" dirty="0" err="1"/>
              <a:t>Scharre</a:t>
            </a:r>
            <a:r>
              <a:rPr lang="en-US" dirty="0" smtClean="0"/>
              <a:t>, </a:t>
            </a:r>
            <a:r>
              <a:rPr lang="en-US" i="1" dirty="0"/>
              <a:t>Army of None: Autonomous Weapons and the Future of </a:t>
            </a:r>
            <a:r>
              <a:rPr lang="en-US" i="1" dirty="0" smtClean="0"/>
              <a:t>War, </a:t>
            </a:r>
            <a:r>
              <a:rPr lang="en-US" dirty="0" smtClean="0"/>
              <a:t>W.W. Norton, New York </a:t>
            </a:r>
            <a:r>
              <a:rPr lang="en-US" dirty="0"/>
              <a:t>2018. </a:t>
            </a:r>
            <a:r>
              <a:rPr lang="en-US" dirty="0" smtClean="0">
                <a:hlinkClick r:id="rId3"/>
              </a:rPr>
              <a:t>www.paulscharre.com/army-of-none</a:t>
            </a:r>
            <a:r>
              <a:rPr lang="en-US" dirty="0" smtClean="0"/>
              <a:t> </a:t>
            </a:r>
          </a:p>
          <a:p>
            <a:r>
              <a:rPr lang="en-US" dirty="0" smtClean="0"/>
              <a:t>“What </a:t>
            </a:r>
            <a:r>
              <a:rPr lang="en-US" dirty="0"/>
              <a:t>happens when a Predator drone has as much autonomy as a Google car? Or when a weapon that can hunt its own targets is hacked? Although it sounds like science fiction, the technology already exists to create weapons that can attack targets without human </a:t>
            </a:r>
            <a:r>
              <a:rPr lang="en-US" dirty="0" smtClean="0"/>
              <a:t>input.”</a:t>
            </a:r>
          </a:p>
          <a:p>
            <a:r>
              <a:rPr lang="en-US" i="1" dirty="0" smtClean="0"/>
              <a:t>“Army </a:t>
            </a:r>
            <a:r>
              <a:rPr lang="en-US" i="1" dirty="0"/>
              <a:t>of None </a:t>
            </a:r>
            <a:r>
              <a:rPr lang="en-US" dirty="0"/>
              <a:t>engages military history, global policy, and cutting-edge science to argue that we must embrace technology where it can make war more precise and humane, but without surrendering human judgment. When the choice is life or death, there is no replacement for the human heart</a:t>
            </a:r>
            <a:r>
              <a:rPr lang="en-US" dirty="0" smtClean="0"/>
              <a:t>.”</a:t>
            </a:r>
          </a:p>
          <a:p>
            <a:r>
              <a:rPr lang="en-US" dirty="0" smtClean="0"/>
              <a:t>Interestingly anticipates many of the approaches taken in this project.</a:t>
            </a:r>
            <a:endParaRPr lang="en-US" dirty="0"/>
          </a:p>
          <a:p>
            <a:endParaRPr lang="en-US" dirty="0"/>
          </a:p>
        </p:txBody>
      </p:sp>
      <p:pic>
        <p:nvPicPr>
          <p:cNvPr id="8" name="Picture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6099" y="335330"/>
            <a:ext cx="911545" cy="1385152"/>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6</a:t>
            </a:fld>
            <a:endParaRPr lang="en-US"/>
          </a:p>
        </p:txBody>
      </p:sp>
    </p:spTree>
    <p:extLst>
      <p:ext uri="{BB962C8B-B14F-4D97-AF65-F5344CB8AC3E}">
        <p14:creationId xmlns:p14="http://schemas.microsoft.com/office/powerpoint/2010/main" val="31039700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dirty="0" smtClean="0"/>
              <a:t>Autonomous Vehicle Command Language (AVCL)</a:t>
            </a:r>
            <a:endParaRPr lang="en-US" sz="4100" dirty="0"/>
          </a:p>
        </p:txBody>
      </p:sp>
      <p:sp>
        <p:nvSpPr>
          <p:cNvPr id="3" name="Content Placeholder 2"/>
          <p:cNvSpPr>
            <a:spLocks noGrp="1"/>
          </p:cNvSpPr>
          <p:nvPr>
            <p:ph idx="1"/>
          </p:nvPr>
        </p:nvSpPr>
        <p:spPr>
          <a:xfrm>
            <a:off x="838200" y="1825625"/>
            <a:ext cx="10783078" cy="4351338"/>
          </a:xfrm>
        </p:spPr>
        <p:txBody>
          <a:bodyPr>
            <a:normAutofit fontScale="92500"/>
          </a:bodyPr>
          <a:lstStyle/>
          <a:p>
            <a:r>
              <a:rPr lang="en-US" dirty="0" smtClean="0"/>
              <a:t>AVCL is a command and control language for humans supervising autonomous unmanned vehicles.</a:t>
            </a:r>
          </a:p>
          <a:p>
            <a:pPr lvl="1">
              <a:buFont typeface="Arial" pitchFamily="34" charset="0"/>
              <a:buChar char="•"/>
            </a:pPr>
            <a:r>
              <a:rPr lang="en-US" dirty="0" smtClean="0"/>
              <a:t>Clarity arises from close correspondence to human naval terminology.</a:t>
            </a:r>
          </a:p>
          <a:p>
            <a:r>
              <a:rPr lang="en-US" dirty="0"/>
              <a:t>Structured vocabulary defining terms and relationships for mission planning, execution, conduct, recording and replay across diverse robot </a:t>
            </a:r>
            <a:r>
              <a:rPr lang="en-US" dirty="0" smtClean="0"/>
              <a:t>types.</a:t>
            </a:r>
            <a:endParaRPr lang="en-US" dirty="0"/>
          </a:p>
          <a:p>
            <a:r>
              <a:rPr lang="en-US" dirty="0" smtClean="0"/>
              <a:t>Common-ground XML representations for </a:t>
            </a:r>
          </a:p>
          <a:p>
            <a:pPr lvl="1"/>
            <a:r>
              <a:rPr lang="en-US" dirty="0" smtClean="0"/>
              <a:t>M</a:t>
            </a:r>
            <a:r>
              <a:rPr lang="en-US" dirty="0"/>
              <a:t>ission agenda plans, </a:t>
            </a:r>
            <a:r>
              <a:rPr lang="en-US" dirty="0" smtClean="0"/>
              <a:t>mission </a:t>
            </a:r>
            <a:r>
              <a:rPr lang="en-US" dirty="0"/>
              <a:t>scripts, and </a:t>
            </a:r>
            <a:r>
              <a:rPr lang="en-US" dirty="0" smtClean="0"/>
              <a:t>post-mission recorded telemetry results.</a:t>
            </a:r>
          </a:p>
          <a:p>
            <a:pPr lvl="1"/>
            <a:r>
              <a:rPr lang="en-US" b="1" i="1" dirty="0"/>
              <a:t>Future work: </a:t>
            </a:r>
            <a:r>
              <a:rPr lang="en-US" dirty="0" smtClean="0"/>
              <a:t>defining unit </a:t>
            </a:r>
            <a:r>
              <a:rPr lang="en-US" dirty="0"/>
              <a:t>tests and expected results for verification and </a:t>
            </a:r>
            <a:r>
              <a:rPr lang="en-US" dirty="0" smtClean="0"/>
              <a:t>validation.</a:t>
            </a:r>
          </a:p>
          <a:p>
            <a:r>
              <a:rPr lang="en-US" dirty="0" smtClean="0"/>
              <a:t>Operators have single archivable, validatable format for robot tasking, results </a:t>
            </a:r>
          </a:p>
          <a:p>
            <a:pPr lvl="1">
              <a:buFont typeface="Arial" pitchFamily="34" charset="0"/>
              <a:buChar char="•"/>
            </a:pPr>
            <a:r>
              <a:rPr lang="en-US" dirty="0" smtClean="0"/>
              <a:t>directly convertible to and from a wide variety of different robot command languages.</a:t>
            </a:r>
          </a:p>
          <a:p>
            <a:pPr marL="457200" lvl="1" indent="0">
              <a:buNone/>
            </a:pPr>
            <a:endParaRPr lang="en-US" dirty="0"/>
          </a:p>
        </p:txBody>
      </p:sp>
      <p:sp>
        <p:nvSpPr>
          <p:cNvPr id="4" name="TextBox 3"/>
          <p:cNvSpPr txBox="1"/>
          <p:nvPr/>
        </p:nvSpPr>
        <p:spPr>
          <a:xfrm>
            <a:off x="1625138" y="6165854"/>
            <a:ext cx="8803178" cy="461665"/>
          </a:xfrm>
          <a:prstGeom prst="rect">
            <a:avLst/>
          </a:prstGeom>
          <a:noFill/>
        </p:spPr>
        <p:txBody>
          <a:bodyPr wrap="square" rtlCol="0">
            <a:spAutoFit/>
          </a:bodyPr>
          <a:lstStyle/>
          <a:p>
            <a:pPr algn="ctr"/>
            <a:r>
              <a:rPr lang="en-US" sz="2400" dirty="0">
                <a:hlinkClick r:id="rId3"/>
              </a:rPr>
              <a:t>https://savage.nps.edu/Savage/AuvWorkbench/AVCL/AVCL.html</a:t>
            </a:r>
            <a:r>
              <a:rPr lang="en-US" sz="2400" dirty="0"/>
              <a:t> </a:t>
            </a:r>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7</a:t>
            </a:fld>
            <a:endParaRPr lang="en-US"/>
          </a:p>
        </p:txBody>
      </p:sp>
      <p:sp>
        <p:nvSpPr>
          <p:cNvPr id="6" name="Title 1"/>
          <p:cNvSpPr txBox="1">
            <a:spLocks/>
          </p:cNvSpPr>
          <p:nvPr/>
        </p:nvSpPr>
        <p:spPr bwMode="auto">
          <a:xfrm>
            <a:off x="10428316" y="2008505"/>
            <a:ext cx="1140715" cy="763145"/>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000" b="1" kern="0" dirty="0" smtClean="0">
                <a:solidFill>
                  <a:schemeClr val="accent1">
                    <a:lumMod val="50000"/>
                  </a:schemeClr>
                </a:solidFill>
              </a:rPr>
              <a:t>Mission Tasking</a:t>
            </a:r>
            <a:endParaRPr lang="en-US" sz="2000" b="1" kern="0" dirty="0">
              <a:solidFill>
                <a:schemeClr val="accent1">
                  <a:lumMod val="50000"/>
                </a:schemeClr>
              </a:solidFill>
            </a:endParaRPr>
          </a:p>
        </p:txBody>
      </p:sp>
    </p:spTree>
    <p:extLst>
      <p:ext uri="{BB962C8B-B14F-4D97-AF65-F5344CB8AC3E}">
        <p14:creationId xmlns:p14="http://schemas.microsoft.com/office/powerpoint/2010/main" val="891887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76993" y="-115687"/>
            <a:ext cx="11072552" cy="1143000"/>
          </a:xfrm>
        </p:spPr>
        <p:txBody>
          <a:bodyPr>
            <a:normAutofit fontScale="90000"/>
          </a:bodyPr>
          <a:lstStyle/>
          <a:p>
            <a:r>
              <a:rPr lang="en-US" dirty="0" smtClean="0"/>
              <a:t>Example AVCL mission agenda, as pseudo-code </a:t>
            </a:r>
            <a:r>
              <a:rPr lang="en-US" dirty="0"/>
              <a:t>XML</a:t>
            </a:r>
          </a:p>
        </p:txBody>
      </p:sp>
      <p:sp>
        <p:nvSpPr>
          <p:cNvPr id="6" name="Content Placeholder 5"/>
          <p:cNvSpPr>
            <a:spLocks noGrp="1"/>
          </p:cNvSpPr>
          <p:nvPr>
            <p:ph idx="1"/>
          </p:nvPr>
        </p:nvSpPr>
        <p:spPr>
          <a:xfrm>
            <a:off x="508519" y="1089493"/>
            <a:ext cx="6106594" cy="5716120"/>
          </a:xfrm>
        </p:spPr>
        <p:txBody>
          <a:bodyPr>
            <a:noAutofit/>
          </a:bodyPr>
          <a:lstStyle/>
          <a:p>
            <a:pPr marL="0" indent="0">
              <a:lnSpc>
                <a:spcPct val="100000"/>
              </a:lnSpc>
              <a:spcBef>
                <a:spcPts val="200"/>
              </a:spcBef>
              <a:buNone/>
            </a:pPr>
            <a:r>
              <a:rPr lang="en-US" sz="1500" dirty="0"/>
              <a:t>&lt;?xml version="1.0" encoding="UTF-8"?&gt;</a:t>
            </a:r>
          </a:p>
          <a:p>
            <a:pPr marL="0" indent="0">
              <a:lnSpc>
                <a:spcPct val="100000"/>
              </a:lnSpc>
              <a:spcBef>
                <a:spcPts val="200"/>
              </a:spcBef>
              <a:buNone/>
            </a:pPr>
            <a:r>
              <a:rPr lang="en-US" sz="1500" dirty="0"/>
              <a:t>&lt;</a:t>
            </a:r>
            <a:r>
              <a:rPr lang="en-US" sz="1500" dirty="0" err="1"/>
              <a:t>UUVMission</a:t>
            </a:r>
            <a:r>
              <a:rPr lang="en-US" sz="1500" dirty="0"/>
              <a:t>&gt;</a:t>
            </a:r>
          </a:p>
          <a:p>
            <a:pPr marL="0" indent="0">
              <a:lnSpc>
                <a:spcPct val="100000"/>
              </a:lnSpc>
              <a:spcBef>
                <a:spcPts val="200"/>
              </a:spcBef>
              <a:buNone/>
            </a:pPr>
            <a:r>
              <a:rPr lang="en-US" sz="1500" dirty="0"/>
              <a:t>    &lt;</a:t>
            </a:r>
            <a:r>
              <a:rPr lang="en-US" sz="1500" dirty="0" err="1"/>
              <a:t>GoalSet</a:t>
            </a:r>
            <a:r>
              <a:rPr lang="en-US" sz="1500" dirty="0"/>
              <a:t>&gt;</a:t>
            </a:r>
          </a:p>
          <a:p>
            <a:pPr marL="0" indent="0">
              <a:lnSpc>
                <a:spcPct val="100000"/>
              </a:lnSpc>
              <a:spcBef>
                <a:spcPts val="200"/>
              </a:spcBef>
              <a:buNone/>
            </a:pPr>
            <a:r>
              <a:rPr lang="en-US" sz="1500" dirty="0"/>
              <a:t>        &lt;</a:t>
            </a:r>
            <a:r>
              <a:rPr lang="en-US" sz="1500" b="1" dirty="0">
                <a:solidFill>
                  <a:schemeClr val="accent6">
                    <a:lumMod val="75000"/>
                  </a:schemeClr>
                </a:solidFill>
              </a:rPr>
              <a:t>Goal</a:t>
            </a:r>
            <a:r>
              <a:rPr lang="en-US" sz="1500" dirty="0"/>
              <a:t> area=”A” </a:t>
            </a:r>
            <a:r>
              <a:rPr lang="en-US" sz="1500" dirty="0">
                <a:solidFill>
                  <a:schemeClr val="accent4">
                    <a:lumMod val="50000"/>
                  </a:schemeClr>
                </a:solidFill>
              </a:rPr>
              <a:t>id=”goal1”&gt;</a:t>
            </a:r>
          </a:p>
          <a:p>
            <a:pPr marL="0" indent="0">
              <a:lnSpc>
                <a:spcPct val="100000"/>
              </a:lnSpc>
              <a:spcBef>
                <a:spcPts val="200"/>
              </a:spcBef>
              <a:buNone/>
            </a:pPr>
            <a:r>
              <a:rPr lang="en-US" sz="1500" dirty="0"/>
              <a:t>            &lt;</a:t>
            </a:r>
            <a:r>
              <a:rPr lang="en-US" sz="1500" b="1" dirty="0">
                <a:solidFill>
                  <a:srgbClr val="00CC00"/>
                </a:solidFill>
              </a:rPr>
              <a:t>Search</a:t>
            </a:r>
            <a:r>
              <a:rPr lang="en-US" sz="1500" dirty="0">
                <a:solidFill>
                  <a:srgbClr val="00CC00"/>
                </a:solidFill>
              </a:rPr>
              <a:t> </a:t>
            </a:r>
            <a:r>
              <a:rPr lang="en-US" sz="1500" dirty="0" smtClean="0"/>
              <a:t>nextOnSuccess=”</a:t>
            </a:r>
            <a:r>
              <a:rPr lang="en-US" sz="1500" dirty="0"/>
              <a:t>goal2” </a:t>
            </a:r>
            <a:r>
              <a:rPr lang="en-US" sz="1500" dirty="0" smtClean="0"/>
              <a:t>nextOnFailure=”</a:t>
            </a:r>
            <a:r>
              <a:rPr lang="en-US" sz="1500" dirty="0"/>
              <a:t>goal3”/&gt;</a:t>
            </a:r>
          </a:p>
          <a:p>
            <a:pPr marL="0" indent="0">
              <a:lnSpc>
                <a:spcPct val="100000"/>
              </a:lnSpc>
              <a:spcBef>
                <a:spcPts val="200"/>
              </a:spcBef>
              <a:buNone/>
            </a:pPr>
            <a:r>
              <a:rPr lang="en-US" sz="1500" dirty="0"/>
              <a:t>        &lt;/Goal&gt;</a:t>
            </a:r>
          </a:p>
          <a:p>
            <a:pPr marL="0" indent="0">
              <a:lnSpc>
                <a:spcPct val="100000"/>
              </a:lnSpc>
              <a:spcBef>
                <a:spcPts val="200"/>
              </a:spcBef>
              <a:buNone/>
            </a:pPr>
            <a:r>
              <a:rPr lang="en-US" sz="1500" dirty="0"/>
              <a:t>        &lt;</a:t>
            </a:r>
            <a:r>
              <a:rPr lang="en-US" sz="1500" b="1" dirty="0">
                <a:solidFill>
                  <a:schemeClr val="accent6">
                    <a:lumMod val="75000"/>
                  </a:schemeClr>
                </a:solidFill>
              </a:rPr>
              <a:t>Goal</a:t>
            </a:r>
            <a:r>
              <a:rPr lang="en-US" sz="1500" dirty="0"/>
              <a:t> area=”A”</a:t>
            </a:r>
            <a:r>
              <a:rPr lang="en-US" sz="1500" dirty="0">
                <a:solidFill>
                  <a:schemeClr val="accent4">
                    <a:lumMod val="50000"/>
                  </a:schemeClr>
                </a:solidFill>
              </a:rPr>
              <a:t> id=”goal2”&gt;</a:t>
            </a:r>
          </a:p>
          <a:p>
            <a:pPr marL="0" indent="0">
              <a:lnSpc>
                <a:spcPct val="100000"/>
              </a:lnSpc>
              <a:spcBef>
                <a:spcPts val="200"/>
              </a:spcBef>
              <a:buNone/>
            </a:pPr>
            <a:r>
              <a:rPr lang="en-US" sz="1500" dirty="0"/>
              <a:t>            &lt;</a:t>
            </a:r>
            <a:r>
              <a:rPr lang="en-US" sz="1500" b="1" dirty="0" err="1">
                <a:solidFill>
                  <a:srgbClr val="00CC00"/>
                </a:solidFill>
              </a:rPr>
              <a:t>SampleEnvironment</a:t>
            </a:r>
            <a:r>
              <a:rPr lang="en-US" sz="1500" dirty="0">
                <a:solidFill>
                  <a:srgbClr val="00CC00"/>
                </a:solidFill>
              </a:rPr>
              <a:t> </a:t>
            </a:r>
            <a:r>
              <a:rPr lang="en-US" sz="1500" dirty="0" smtClean="0"/>
              <a:t>nextOnSuccess=”</a:t>
            </a:r>
            <a:r>
              <a:rPr lang="en-US" sz="1500" dirty="0"/>
              <a:t>goal3” </a:t>
            </a:r>
            <a:endParaRPr lang="en-US" sz="1500" dirty="0" smtClean="0"/>
          </a:p>
          <a:p>
            <a:pPr marL="0" indent="0">
              <a:lnSpc>
                <a:spcPct val="100000"/>
              </a:lnSpc>
              <a:spcBef>
                <a:spcPts val="200"/>
              </a:spcBef>
              <a:buNone/>
            </a:pPr>
            <a:r>
              <a:rPr lang="en-US" sz="1500" dirty="0" smtClean="0"/>
              <a:t>	nextOnFailure</a:t>
            </a:r>
            <a:r>
              <a:rPr lang="en-US" sz="1500" dirty="0"/>
              <a:t>=”recover”/&gt;</a:t>
            </a:r>
          </a:p>
          <a:p>
            <a:pPr marL="0" indent="0">
              <a:lnSpc>
                <a:spcPct val="100000"/>
              </a:lnSpc>
              <a:spcBef>
                <a:spcPts val="200"/>
              </a:spcBef>
              <a:buNone/>
            </a:pPr>
            <a:r>
              <a:rPr lang="en-US" sz="1500" dirty="0"/>
              <a:t>        &lt;/Goal&gt;</a:t>
            </a:r>
          </a:p>
          <a:p>
            <a:pPr marL="0" indent="0">
              <a:lnSpc>
                <a:spcPct val="100000"/>
              </a:lnSpc>
              <a:spcBef>
                <a:spcPts val="200"/>
              </a:spcBef>
              <a:buNone/>
            </a:pPr>
            <a:r>
              <a:rPr lang="en-US" sz="1500" dirty="0"/>
              <a:t>        &lt;</a:t>
            </a:r>
            <a:r>
              <a:rPr lang="en-US" sz="1500" b="1" dirty="0">
                <a:solidFill>
                  <a:schemeClr val="accent6">
                    <a:lumMod val="75000"/>
                  </a:schemeClr>
                </a:solidFill>
              </a:rPr>
              <a:t>Goal</a:t>
            </a:r>
            <a:r>
              <a:rPr lang="en-US" sz="1500" dirty="0"/>
              <a:t> area=”B”</a:t>
            </a:r>
            <a:r>
              <a:rPr lang="en-US" sz="1500" dirty="0">
                <a:solidFill>
                  <a:schemeClr val="accent4">
                    <a:lumMod val="50000"/>
                  </a:schemeClr>
                </a:solidFill>
              </a:rPr>
              <a:t> id=”goal3”&gt;</a:t>
            </a:r>
          </a:p>
          <a:p>
            <a:pPr marL="0" indent="0">
              <a:lnSpc>
                <a:spcPct val="100000"/>
              </a:lnSpc>
              <a:spcBef>
                <a:spcPts val="200"/>
              </a:spcBef>
              <a:buNone/>
            </a:pPr>
            <a:r>
              <a:rPr lang="en-US" sz="1500" dirty="0"/>
              <a:t>            &lt;</a:t>
            </a:r>
            <a:r>
              <a:rPr lang="en-US" sz="1500" b="1" dirty="0">
                <a:solidFill>
                  <a:srgbClr val="00CC00"/>
                </a:solidFill>
              </a:rPr>
              <a:t>Search</a:t>
            </a:r>
            <a:r>
              <a:rPr lang="en-US" sz="1500" dirty="0"/>
              <a:t> </a:t>
            </a:r>
            <a:r>
              <a:rPr lang="en-US" sz="1500" dirty="0" smtClean="0"/>
              <a:t>nextOnSuccess=”</a:t>
            </a:r>
            <a:r>
              <a:rPr lang="en-US" sz="1500" dirty="0"/>
              <a:t>goal4” nextOnFailure=”goal4”/&gt;</a:t>
            </a:r>
          </a:p>
          <a:p>
            <a:pPr marL="0" indent="0">
              <a:lnSpc>
                <a:spcPct val="100000"/>
              </a:lnSpc>
              <a:spcBef>
                <a:spcPts val="200"/>
              </a:spcBef>
              <a:buNone/>
            </a:pPr>
            <a:r>
              <a:rPr lang="en-US" sz="1500" dirty="0"/>
              <a:t>        &lt;/Goal&gt;</a:t>
            </a:r>
          </a:p>
          <a:p>
            <a:pPr marL="0" indent="0">
              <a:lnSpc>
                <a:spcPct val="100000"/>
              </a:lnSpc>
              <a:spcBef>
                <a:spcPts val="200"/>
              </a:spcBef>
              <a:buNone/>
            </a:pPr>
            <a:r>
              <a:rPr lang="en-US" sz="1500" dirty="0"/>
              <a:t>        &lt;</a:t>
            </a:r>
            <a:r>
              <a:rPr lang="en-US" sz="1500" b="1" dirty="0">
                <a:solidFill>
                  <a:schemeClr val="accent6">
                    <a:lumMod val="75000"/>
                  </a:schemeClr>
                </a:solidFill>
              </a:rPr>
              <a:t>Goal</a:t>
            </a:r>
            <a:r>
              <a:rPr lang="en-US" sz="1500" dirty="0"/>
              <a:t> area=”C”</a:t>
            </a:r>
            <a:r>
              <a:rPr lang="en-US" sz="1500" dirty="0">
                <a:solidFill>
                  <a:schemeClr val="accent4">
                    <a:lumMod val="50000"/>
                  </a:schemeClr>
                </a:solidFill>
              </a:rPr>
              <a:t> id=”goal4”&gt;</a:t>
            </a:r>
          </a:p>
          <a:p>
            <a:pPr marL="0" indent="0">
              <a:lnSpc>
                <a:spcPct val="100000"/>
              </a:lnSpc>
              <a:spcBef>
                <a:spcPts val="200"/>
              </a:spcBef>
              <a:buNone/>
            </a:pPr>
            <a:r>
              <a:rPr lang="en-US" sz="1500" dirty="0"/>
              <a:t>            &lt;</a:t>
            </a:r>
            <a:r>
              <a:rPr lang="en-US" sz="1500" b="1" dirty="0">
                <a:solidFill>
                  <a:srgbClr val="00CC00"/>
                </a:solidFill>
              </a:rPr>
              <a:t>Rendezvous</a:t>
            </a:r>
            <a:r>
              <a:rPr lang="en-US" sz="1500" dirty="0">
                <a:solidFill>
                  <a:srgbClr val="00CC00"/>
                </a:solidFill>
              </a:rPr>
              <a:t> </a:t>
            </a:r>
            <a:r>
              <a:rPr lang="en-US" sz="1500" dirty="0" smtClean="0"/>
              <a:t>nextOnSuccess=”</a:t>
            </a:r>
            <a:r>
              <a:rPr lang="en-US" sz="1500" dirty="0"/>
              <a:t>recover” nextOnFailure=”recover”/&gt;</a:t>
            </a:r>
          </a:p>
          <a:p>
            <a:pPr marL="0" indent="0">
              <a:lnSpc>
                <a:spcPct val="100000"/>
              </a:lnSpc>
              <a:spcBef>
                <a:spcPts val="200"/>
              </a:spcBef>
              <a:buNone/>
            </a:pPr>
            <a:r>
              <a:rPr lang="en-US" sz="1500" dirty="0"/>
              <a:t>        &lt;/Goal&gt;</a:t>
            </a:r>
          </a:p>
          <a:p>
            <a:pPr marL="0" indent="0">
              <a:lnSpc>
                <a:spcPct val="100000"/>
              </a:lnSpc>
              <a:spcBef>
                <a:spcPts val="200"/>
              </a:spcBef>
              <a:buNone/>
            </a:pPr>
            <a:r>
              <a:rPr lang="en-US" sz="1500" dirty="0"/>
              <a:t>        &lt;</a:t>
            </a:r>
            <a:r>
              <a:rPr lang="en-US" sz="1500" b="1" dirty="0">
                <a:solidFill>
                  <a:schemeClr val="accent6">
                    <a:lumMod val="75000"/>
                  </a:schemeClr>
                </a:solidFill>
              </a:rPr>
              <a:t>Goal</a:t>
            </a:r>
            <a:r>
              <a:rPr lang="en-US" sz="1500" dirty="0"/>
              <a:t> area=”</a:t>
            </a:r>
            <a:r>
              <a:rPr lang="en-US" sz="1500" dirty="0" err="1"/>
              <a:t>recoveryPosition</a:t>
            </a:r>
            <a:r>
              <a:rPr lang="en-US" sz="1500" dirty="0"/>
              <a:t>” </a:t>
            </a:r>
            <a:r>
              <a:rPr lang="en-US" sz="1500" dirty="0">
                <a:solidFill>
                  <a:schemeClr val="accent4">
                    <a:lumMod val="50000"/>
                  </a:schemeClr>
                </a:solidFill>
              </a:rPr>
              <a:t>id=”recover”&gt;</a:t>
            </a:r>
          </a:p>
          <a:p>
            <a:pPr marL="0" indent="0">
              <a:lnSpc>
                <a:spcPct val="100000"/>
              </a:lnSpc>
              <a:spcBef>
                <a:spcPts val="200"/>
              </a:spcBef>
              <a:buNone/>
            </a:pPr>
            <a:r>
              <a:rPr lang="en-US" sz="1500" dirty="0"/>
              <a:t>            &lt;</a:t>
            </a:r>
            <a:r>
              <a:rPr lang="en-US" sz="1500" b="1" dirty="0">
                <a:solidFill>
                  <a:srgbClr val="00CC00"/>
                </a:solidFill>
              </a:rPr>
              <a:t>Transit</a:t>
            </a:r>
            <a:r>
              <a:rPr lang="en-US" sz="1500" dirty="0">
                <a:solidFill>
                  <a:srgbClr val="00CC00"/>
                </a:solidFill>
              </a:rPr>
              <a:t> </a:t>
            </a:r>
            <a:r>
              <a:rPr lang="en-US" sz="1500" dirty="0" smtClean="0"/>
              <a:t>nextOnSuccess=”</a:t>
            </a:r>
            <a:r>
              <a:rPr lang="en-US" sz="1500" dirty="0" err="1"/>
              <a:t>missionComplete</a:t>
            </a:r>
            <a:r>
              <a:rPr lang="en-US" sz="1500" dirty="0"/>
              <a:t>” </a:t>
            </a:r>
            <a:r>
              <a:rPr lang="en-US" sz="1500" dirty="0" smtClean="0"/>
              <a:t>	nextOnFailure</a:t>
            </a:r>
            <a:r>
              <a:rPr lang="en-US" sz="1500" dirty="0"/>
              <a:t>=”</a:t>
            </a:r>
            <a:r>
              <a:rPr lang="en-US" sz="1500" dirty="0" err="1"/>
              <a:t>missionAbort</a:t>
            </a:r>
            <a:r>
              <a:rPr lang="en-US" sz="1500" dirty="0"/>
              <a:t>”/&gt;</a:t>
            </a:r>
          </a:p>
          <a:p>
            <a:pPr marL="0" indent="0">
              <a:lnSpc>
                <a:spcPct val="100000"/>
              </a:lnSpc>
              <a:spcBef>
                <a:spcPts val="200"/>
              </a:spcBef>
              <a:buNone/>
            </a:pPr>
            <a:r>
              <a:rPr lang="en-US" sz="1500" dirty="0"/>
              <a:t>        &lt;/Goal&gt;</a:t>
            </a:r>
          </a:p>
          <a:p>
            <a:pPr marL="0" indent="0">
              <a:lnSpc>
                <a:spcPct val="100000"/>
              </a:lnSpc>
              <a:spcBef>
                <a:spcPts val="200"/>
              </a:spcBef>
              <a:buNone/>
            </a:pPr>
            <a:r>
              <a:rPr lang="en-US" sz="1500" dirty="0"/>
              <a:t>    &lt;/</a:t>
            </a:r>
            <a:r>
              <a:rPr lang="en-US" sz="1500" dirty="0" err="1"/>
              <a:t>GoalSet</a:t>
            </a:r>
            <a:r>
              <a:rPr lang="en-US" sz="1500" dirty="0"/>
              <a:t>&gt;</a:t>
            </a:r>
          </a:p>
          <a:p>
            <a:pPr marL="0" indent="0">
              <a:lnSpc>
                <a:spcPct val="100000"/>
              </a:lnSpc>
              <a:spcBef>
                <a:spcPts val="200"/>
              </a:spcBef>
              <a:buNone/>
            </a:pPr>
            <a:r>
              <a:rPr lang="en-US" sz="1500" dirty="0"/>
              <a:t>&lt;/</a:t>
            </a:r>
            <a:r>
              <a:rPr lang="en-US" sz="1500" dirty="0" err="1"/>
              <a:t>UUVMission</a:t>
            </a:r>
            <a:r>
              <a:rPr lang="en-US" sz="1500" dirty="0"/>
              <a:t>&gt;</a:t>
            </a:r>
          </a:p>
          <a:p>
            <a:pPr>
              <a:lnSpc>
                <a:spcPct val="100000"/>
              </a:lnSpc>
              <a:spcBef>
                <a:spcPts val="200"/>
              </a:spcBef>
            </a:pPr>
            <a:endParaRPr lang="en-US" sz="1500" dirty="0"/>
          </a:p>
        </p:txBody>
      </p:sp>
      <p:sp>
        <p:nvSpPr>
          <p:cNvPr id="4" name="Content Placeholder 12"/>
          <p:cNvSpPr txBox="1">
            <a:spLocks/>
          </p:cNvSpPr>
          <p:nvPr/>
        </p:nvSpPr>
        <p:spPr bwMode="auto">
          <a:xfrm>
            <a:off x="5739937" y="1570411"/>
            <a:ext cx="6209608" cy="1205346"/>
          </a:xfrm>
          <a:prstGeom prst="rect">
            <a:avLst/>
          </a:prstGeom>
          <a:noFill/>
          <a:ln w="19050">
            <a:solidFill>
              <a:srgbClr val="FFC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2800">
                <a:solidFill>
                  <a:srgbClr val="FFFFFF"/>
                </a:solidFill>
                <a:latin typeface="+mn-lt"/>
                <a:ea typeface="+mn-ea"/>
                <a:cs typeface="+mn-cs"/>
              </a:defRPr>
            </a:lvl1pPr>
            <a:lvl2pPr marL="742950" indent="-285750" algn="l" rtl="0" eaLnBrk="1" fontAlgn="base" hangingPunct="1">
              <a:spcBef>
                <a:spcPct val="20000"/>
              </a:spcBef>
              <a:spcAft>
                <a:spcPct val="0"/>
              </a:spcAft>
              <a:buClr>
                <a:srgbClr val="00005A"/>
              </a:buClr>
              <a:buFont typeface="Times"/>
              <a:buChar char="•"/>
              <a:defRPr sz="2400">
                <a:solidFill>
                  <a:srgbClr val="CCCCCC"/>
                </a:solidFill>
                <a:latin typeface="+mn-lt"/>
                <a:ea typeface="+mn-ea"/>
              </a:defRPr>
            </a:lvl2pPr>
            <a:lvl3pPr marL="1143000" indent="-228600" algn="l" rtl="0" eaLnBrk="1" fontAlgn="base" hangingPunct="1">
              <a:spcBef>
                <a:spcPct val="20000"/>
              </a:spcBef>
              <a:spcAft>
                <a:spcPct val="0"/>
              </a:spcAft>
              <a:buClr>
                <a:srgbClr val="00005A"/>
              </a:buClr>
              <a:buFont typeface="Times"/>
              <a:buChar char="•"/>
              <a:defRPr sz="2000">
                <a:solidFill>
                  <a:srgbClr val="CCCCCC"/>
                </a:solidFill>
                <a:latin typeface="+mn-lt"/>
                <a:ea typeface="+mn-ea"/>
              </a:defRPr>
            </a:lvl3pPr>
            <a:lvl4pPr marL="1600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4pPr>
            <a:lvl5pPr marL="20574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5pPr>
            <a:lvl6pPr marL="25146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6pPr>
            <a:lvl7pPr marL="29718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7pPr>
            <a:lvl8pPr marL="34290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8pPr>
            <a:lvl9pPr marL="3886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9pPr>
          </a:lstStyle>
          <a:p>
            <a:pPr algn="ctr"/>
            <a:r>
              <a:rPr lang="en-US" sz="3200" dirty="0" smtClean="0">
                <a:solidFill>
                  <a:schemeClr val="tx2"/>
                </a:solidFill>
              </a:rPr>
              <a:t>AVCL </a:t>
            </a:r>
            <a:r>
              <a:rPr lang="en-US" sz="3200" dirty="0">
                <a:solidFill>
                  <a:schemeClr val="tx2"/>
                </a:solidFill>
              </a:rPr>
              <a:t>is readable by human or robot,</a:t>
            </a:r>
          </a:p>
          <a:p>
            <a:pPr algn="ctr"/>
            <a:r>
              <a:rPr lang="en-US" sz="3200" dirty="0">
                <a:solidFill>
                  <a:schemeClr val="tx2"/>
                </a:solidFill>
              </a:rPr>
              <a:t>captures logic of </a:t>
            </a:r>
            <a:r>
              <a:rPr lang="en-US" sz="3200" dirty="0" smtClean="0">
                <a:solidFill>
                  <a:schemeClr val="tx2"/>
                </a:solidFill>
              </a:rPr>
              <a:t>mission tasking</a:t>
            </a:r>
            <a:endParaRPr lang="en-US" sz="3200" dirty="0">
              <a:solidFill>
                <a:schemeClr val="tx2"/>
              </a:solidFill>
            </a:endParaRPr>
          </a:p>
        </p:txBody>
      </p:sp>
      <p:sp>
        <p:nvSpPr>
          <p:cNvPr id="7" name="Content Placeholder 12"/>
          <p:cNvSpPr txBox="1">
            <a:spLocks/>
          </p:cNvSpPr>
          <p:nvPr/>
        </p:nvSpPr>
        <p:spPr bwMode="auto">
          <a:xfrm>
            <a:off x="5739937" y="3318855"/>
            <a:ext cx="6217921" cy="1205346"/>
          </a:xfrm>
          <a:prstGeom prst="rect">
            <a:avLst/>
          </a:prstGeom>
          <a:noFill/>
          <a:ln w="19050">
            <a:solidFill>
              <a:srgbClr val="FFC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2800">
                <a:solidFill>
                  <a:srgbClr val="FFFFFF"/>
                </a:solidFill>
                <a:latin typeface="+mn-lt"/>
                <a:ea typeface="+mn-ea"/>
                <a:cs typeface="+mn-cs"/>
              </a:defRPr>
            </a:lvl1pPr>
            <a:lvl2pPr marL="742950" indent="-285750" algn="l" rtl="0" eaLnBrk="1" fontAlgn="base" hangingPunct="1">
              <a:spcBef>
                <a:spcPct val="20000"/>
              </a:spcBef>
              <a:spcAft>
                <a:spcPct val="0"/>
              </a:spcAft>
              <a:buClr>
                <a:srgbClr val="00005A"/>
              </a:buClr>
              <a:buFont typeface="Times"/>
              <a:buChar char="•"/>
              <a:defRPr sz="2400">
                <a:solidFill>
                  <a:srgbClr val="CCCCCC"/>
                </a:solidFill>
                <a:latin typeface="+mn-lt"/>
                <a:ea typeface="+mn-ea"/>
              </a:defRPr>
            </a:lvl2pPr>
            <a:lvl3pPr marL="1143000" indent="-228600" algn="l" rtl="0" eaLnBrk="1" fontAlgn="base" hangingPunct="1">
              <a:spcBef>
                <a:spcPct val="20000"/>
              </a:spcBef>
              <a:spcAft>
                <a:spcPct val="0"/>
              </a:spcAft>
              <a:buClr>
                <a:srgbClr val="00005A"/>
              </a:buClr>
              <a:buFont typeface="Times"/>
              <a:buChar char="•"/>
              <a:defRPr sz="2000">
                <a:solidFill>
                  <a:srgbClr val="CCCCCC"/>
                </a:solidFill>
                <a:latin typeface="+mn-lt"/>
                <a:ea typeface="+mn-ea"/>
              </a:defRPr>
            </a:lvl3pPr>
            <a:lvl4pPr marL="1600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4pPr>
            <a:lvl5pPr marL="20574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5pPr>
            <a:lvl6pPr marL="25146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6pPr>
            <a:lvl7pPr marL="29718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7pPr>
            <a:lvl8pPr marL="34290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8pPr>
            <a:lvl9pPr marL="3886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9pPr>
          </a:lstStyle>
          <a:p>
            <a:pPr marL="0" algn="ctr">
              <a:spcBef>
                <a:spcPts val="0"/>
              </a:spcBef>
            </a:pPr>
            <a:r>
              <a:rPr lang="en-US" sz="3200" dirty="0">
                <a:solidFill>
                  <a:schemeClr val="tx2"/>
                </a:solidFill>
              </a:rPr>
              <a:t>XML </a:t>
            </a:r>
            <a:r>
              <a:rPr lang="en-US" sz="3200" dirty="0" smtClean="0">
                <a:solidFill>
                  <a:schemeClr val="tx2"/>
                </a:solidFill>
              </a:rPr>
              <a:t>ensures syntactically correct, well-defined, numerically valid</a:t>
            </a:r>
            <a:endParaRPr lang="en-US" sz="3200" dirty="0">
              <a:solidFill>
                <a:schemeClr val="tx2"/>
              </a:solidFill>
            </a:endParaRPr>
          </a:p>
        </p:txBody>
      </p:sp>
      <p:sp>
        <p:nvSpPr>
          <p:cNvPr id="8" name="Content Placeholder 12"/>
          <p:cNvSpPr txBox="1">
            <a:spLocks/>
          </p:cNvSpPr>
          <p:nvPr/>
        </p:nvSpPr>
        <p:spPr bwMode="auto">
          <a:xfrm>
            <a:off x="5739937" y="5067299"/>
            <a:ext cx="6217921" cy="1205346"/>
          </a:xfrm>
          <a:prstGeom prst="rect">
            <a:avLst/>
          </a:prstGeom>
          <a:noFill/>
          <a:ln w="19050">
            <a:solidFill>
              <a:srgbClr val="FFC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2800">
                <a:solidFill>
                  <a:srgbClr val="FFFFFF"/>
                </a:solidFill>
                <a:latin typeface="+mn-lt"/>
                <a:ea typeface="+mn-ea"/>
                <a:cs typeface="+mn-cs"/>
              </a:defRPr>
            </a:lvl1pPr>
            <a:lvl2pPr marL="742950" indent="-285750" algn="l" rtl="0" eaLnBrk="1" fontAlgn="base" hangingPunct="1">
              <a:spcBef>
                <a:spcPct val="20000"/>
              </a:spcBef>
              <a:spcAft>
                <a:spcPct val="0"/>
              </a:spcAft>
              <a:buClr>
                <a:srgbClr val="00005A"/>
              </a:buClr>
              <a:buFont typeface="Times"/>
              <a:buChar char="•"/>
              <a:defRPr sz="2400">
                <a:solidFill>
                  <a:srgbClr val="CCCCCC"/>
                </a:solidFill>
                <a:latin typeface="+mn-lt"/>
                <a:ea typeface="+mn-ea"/>
              </a:defRPr>
            </a:lvl2pPr>
            <a:lvl3pPr marL="1143000" indent="-228600" algn="l" rtl="0" eaLnBrk="1" fontAlgn="base" hangingPunct="1">
              <a:spcBef>
                <a:spcPct val="20000"/>
              </a:spcBef>
              <a:spcAft>
                <a:spcPct val="0"/>
              </a:spcAft>
              <a:buClr>
                <a:srgbClr val="00005A"/>
              </a:buClr>
              <a:buFont typeface="Times"/>
              <a:buChar char="•"/>
              <a:defRPr sz="2000">
                <a:solidFill>
                  <a:srgbClr val="CCCCCC"/>
                </a:solidFill>
                <a:latin typeface="+mn-lt"/>
                <a:ea typeface="+mn-ea"/>
              </a:defRPr>
            </a:lvl3pPr>
            <a:lvl4pPr marL="1600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4pPr>
            <a:lvl5pPr marL="20574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5pPr>
            <a:lvl6pPr marL="25146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6pPr>
            <a:lvl7pPr marL="29718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7pPr>
            <a:lvl8pPr marL="34290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8pPr>
            <a:lvl9pPr marL="3886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9pPr>
          </a:lstStyle>
          <a:p>
            <a:pPr algn="ctr"/>
            <a:r>
              <a:rPr lang="en-US" sz="3200" dirty="0" smtClean="0">
                <a:solidFill>
                  <a:schemeClr val="tx2"/>
                </a:solidFill>
              </a:rPr>
              <a:t>Needed: semantic representation </a:t>
            </a:r>
          </a:p>
          <a:p>
            <a:pPr algn="ctr"/>
            <a:r>
              <a:rPr lang="en-US" sz="3200" dirty="0" smtClean="0">
                <a:solidFill>
                  <a:schemeClr val="tx2"/>
                </a:solidFill>
              </a:rPr>
              <a:t>to check ethical, logical consistency</a:t>
            </a:r>
            <a:endParaRPr lang="en-US" sz="3200" dirty="0">
              <a:solidFill>
                <a:schemeClr val="tx2"/>
              </a:solidFill>
            </a:endParaRPr>
          </a:p>
        </p:txBody>
      </p:sp>
      <p:sp>
        <p:nvSpPr>
          <p:cNvPr id="10"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8</a:t>
            </a:fld>
            <a:endParaRPr lang="en-US"/>
          </a:p>
        </p:txBody>
      </p:sp>
    </p:spTree>
    <p:extLst>
      <p:ext uri="{BB962C8B-B14F-4D97-AF65-F5344CB8AC3E}">
        <p14:creationId xmlns:p14="http://schemas.microsoft.com/office/powerpoint/2010/main" val="1134163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Mission clarity for humans – and robots</a:t>
            </a:r>
            <a:endParaRPr lang="en-US" dirty="0"/>
          </a:p>
        </p:txBody>
      </p:sp>
      <p:sp>
        <p:nvSpPr>
          <p:cNvPr id="3" name="Content Placeholder 2"/>
          <p:cNvSpPr>
            <a:spLocks noGrp="1"/>
          </p:cNvSpPr>
          <p:nvPr>
            <p:ph idx="1"/>
          </p:nvPr>
        </p:nvSpPr>
        <p:spPr>
          <a:xfrm>
            <a:off x="838199" y="1825625"/>
            <a:ext cx="10622573" cy="4764210"/>
          </a:xfrm>
        </p:spPr>
        <p:txBody>
          <a:bodyPr>
            <a:normAutofit fontScale="92500" lnSpcReduction="10000"/>
          </a:bodyPr>
          <a:lstStyle/>
          <a:p>
            <a:r>
              <a:rPr lang="en-US" dirty="0" smtClean="0"/>
              <a:t>Simplicity of success, failure, and (rare) exception outcomes encourages well-defined tasks and unambiguous, measurable criteria for continuation.</a:t>
            </a:r>
          </a:p>
          <a:p>
            <a:pPr marL="0" indent="0">
              <a:buNone/>
            </a:pPr>
            <a:r>
              <a:rPr lang="en-US" dirty="0" smtClean="0"/>
              <a:t>Confirmable beforehand: can a tactical officer (or commanding officer) review such a mission and then confidently say</a:t>
            </a:r>
          </a:p>
          <a:p>
            <a:pPr lvl="1"/>
            <a:r>
              <a:rPr lang="en-US" dirty="0" smtClean="0"/>
              <a:t>“yes I understand and approve this human-robot mission” or, equivalently,</a:t>
            </a:r>
          </a:p>
          <a:p>
            <a:pPr lvl="1"/>
            <a:r>
              <a:rPr lang="en-US" dirty="0" smtClean="0"/>
              <a:t>“yes I understand this </a:t>
            </a:r>
            <a:r>
              <a:rPr lang="en-US" dirty="0"/>
              <a:t>mission </a:t>
            </a:r>
            <a:r>
              <a:rPr lang="en-US" dirty="0" smtClean="0"/>
              <a:t>and my team can carry it out themselves.”</a:t>
            </a:r>
          </a:p>
          <a:p>
            <a:pPr marL="0" indent="0">
              <a:buNone/>
            </a:pPr>
            <a:r>
              <a:rPr lang="en-US" dirty="0" smtClean="0"/>
              <a:t>Converse:</a:t>
            </a:r>
          </a:p>
          <a:p>
            <a:r>
              <a:rPr lang="en-US" dirty="0" smtClean="0"/>
              <a:t>if an officer can’t fully review/understand/approve such a mission, then likely it is </a:t>
            </a:r>
            <a:r>
              <a:rPr lang="en-US" b="1" dirty="0" smtClean="0"/>
              <a:t>ill-defined</a:t>
            </a:r>
            <a:r>
              <a:rPr lang="en-US" dirty="0" smtClean="0"/>
              <a:t> and needs further clarification anyway.</a:t>
            </a:r>
          </a:p>
          <a:p>
            <a:pPr marL="0" indent="0">
              <a:buNone/>
            </a:pPr>
            <a:r>
              <a:rPr lang="en-US" dirty="0" smtClean="0"/>
              <a:t>Added benefit: missions that are clearly readable/runnable by humans and robots can be further composed and checked by C2 planning tools to test for group operational-space management, avoiding mutual interference, etc.</a:t>
            </a:r>
          </a:p>
          <a:p>
            <a:endParaRPr lang="en-US" dirty="0" smtClean="0"/>
          </a:p>
          <a:p>
            <a:pPr marL="0" indent="0">
              <a:buNone/>
            </a:pPr>
            <a:endParaRPr lang="en-US" dirty="0" smtClean="0"/>
          </a:p>
          <a:p>
            <a:endParaRPr lang="en-US" dirty="0"/>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9</a:t>
            </a:fld>
            <a:endParaRPr lang="en-US" dirty="0"/>
          </a:p>
        </p:txBody>
      </p:sp>
    </p:spTree>
    <p:extLst>
      <p:ext uri="{BB962C8B-B14F-4D97-AF65-F5344CB8AC3E}">
        <p14:creationId xmlns:p14="http://schemas.microsoft.com/office/powerpoint/2010/main" val="27912692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9866</TotalTime>
  <Words>3923</Words>
  <Application>Microsoft Office PowerPoint</Application>
  <PresentationFormat>Widescreen</PresentationFormat>
  <Paragraphs>410</Paragraphs>
  <Slides>42</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ＭＳ Ｐゴシック</vt:lpstr>
      <vt:lpstr>Arial</vt:lpstr>
      <vt:lpstr>Calibri</vt:lpstr>
      <vt:lpstr>Calibri Light</vt:lpstr>
      <vt:lpstr>Office Theme</vt:lpstr>
      <vt:lpstr>Ethical Control of Unmanned Systems  Mission Design and Semantic Web Exemplars for Human Supervision of Lethal/Lifesaving Autonomy</vt:lpstr>
      <vt:lpstr>Ethical Control quad chart</vt:lpstr>
      <vt:lpstr>Synopsis: Ethical Control of Unmanned Systems</vt:lpstr>
      <vt:lpstr>Ethical Mission Definition and Execution for Maritime Robots Under Human Supervision </vt:lpstr>
      <vt:lpstr>Fleet Tactics and Naval Operations</vt:lpstr>
      <vt:lpstr>Army of None: Autonomous Weapons and the Future of War</vt:lpstr>
      <vt:lpstr>Autonomous Vehicle Command Language (AVCL)</vt:lpstr>
      <vt:lpstr>Example AVCL mission agenda, as pseudo-code XML</vt:lpstr>
      <vt:lpstr>Mission clarity for humans – and robots</vt:lpstr>
      <vt:lpstr>Wrong question, right question </vt:lpstr>
      <vt:lpstr>John Boyd and OODA Loop</vt:lpstr>
      <vt:lpstr>Observe Orient Decide Act (OODA) Loop</vt:lpstr>
      <vt:lpstr>OODA Significance for Ethical Control</vt:lpstr>
      <vt:lpstr>Ontology Spectrum</vt:lpstr>
      <vt:lpstr>Semantic Web Stack</vt:lpstr>
      <vt:lpstr>PowerPoint Presentation</vt:lpstr>
      <vt:lpstr>PowerPoint Presentation</vt:lpstr>
      <vt:lpstr>Mission Execution Ontology (MEO) source   implemented, tested  using Protégé tool </vt:lpstr>
      <vt:lpstr>Ship response dilemma</vt:lpstr>
      <vt:lpstr>Sailor Overboard Mission: Description</vt:lpstr>
      <vt:lpstr>Sailor overboard mission diagram</vt:lpstr>
      <vt:lpstr>SailorOverboard.xml in gitlab.nps.edu version control</vt:lpstr>
      <vt:lpstr>Sailor overboard mission orders AVCL</vt:lpstr>
      <vt:lpstr>Ontology for Ethical Control of Unmanned Systems in a Surrogate Scenario: Example Relationship Definitions</vt:lpstr>
      <vt:lpstr>Sailor overboard mission .ttl Turtle</vt:lpstr>
      <vt:lpstr>SPARQL mission query MissionQuery_01_GoalBranches.rq</vt:lpstr>
      <vt:lpstr>SPARQL query response SailorOverboardConverted. MissionQuery_01_GoalBranches.rq.txt</vt:lpstr>
      <vt:lpstr>Example simulation using AUV Workbench</vt:lpstr>
      <vt:lpstr>4 earlier example missions, UUV and USV</vt:lpstr>
      <vt:lpstr>OODA Loops for Ethical Control Canonical Missions</vt:lpstr>
      <vt:lpstr>Not suitable for brute-force numerical computation</vt:lpstr>
      <vt:lpstr>US Semantic Technologies Symposium (US2TS)  Session: Hybrid AI for Context Understanding</vt:lpstr>
      <vt:lpstr>IEEE P7000-series Standards Projects   https://ethicsinaction.ieee.org </vt:lpstr>
      <vt:lpstr>IEEE Standards Project P7007 for Ontological Standard for Ethically driven Robotics and Automation Systems</vt:lpstr>
      <vt:lpstr>Unmanned Maritime Autonomy Architecture (UMAA)</vt:lpstr>
      <vt:lpstr>Acting SECNAV Modly: unmanned, data, wargame, iterate</vt:lpstr>
      <vt:lpstr>Key Insights regarding Human Ethical Control</vt:lpstr>
      <vt:lpstr>Assessment of Current Thinking</vt:lpstr>
      <vt:lpstr>Conclusions</vt:lpstr>
      <vt:lpstr>Contact</vt:lpstr>
      <vt:lpstr>Contact</vt:lpstr>
      <vt:lpstr>Ethical Control flyer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Ethical Control of Unmanned Systems  Exemplar Mission Definitions,</dc:title>
  <dc:creator>brutzman</dc:creator>
  <dc:description>Open-source license https://savage.nps.edu/EthicalControl/license.html</dc:description>
  <cp:lastModifiedBy>brutzman</cp:lastModifiedBy>
  <cp:revision>1328</cp:revision>
  <cp:lastPrinted>2020-03-09T18:21:34Z</cp:lastPrinted>
  <dcterms:created xsi:type="dcterms:W3CDTF">2019-12-08T23:17:12Z</dcterms:created>
  <dcterms:modified xsi:type="dcterms:W3CDTF">2020-03-24T01:40:59Z</dcterms:modified>
</cp:coreProperties>
</file>